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93" r:id="rId7"/>
    <p:sldId id="279" r:id="rId8"/>
    <p:sldId id="278" r:id="rId9"/>
    <p:sldId id="285" r:id="rId10"/>
    <p:sldId id="280" r:id="rId11"/>
    <p:sldId id="282" r:id="rId12"/>
    <p:sldId id="281" r:id="rId13"/>
    <p:sldId id="286" r:id="rId14"/>
    <p:sldId id="287" r:id="rId15"/>
    <p:sldId id="291" r:id="rId16"/>
    <p:sldId id="292" r:id="rId17"/>
    <p:sldId id="289" r:id="rId18"/>
  </p:sldIdLst>
  <p:sldSz cx="18288000" cy="10287000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HK Grotesk Semi-Bold" panose="020B0604020202020204" charset="-52"/>
      <p:regular r:id="rId24"/>
    </p:embeddedFont>
    <p:embeddedFont>
      <p:font typeface="Noto Serif" panose="02020600060500020200" pitchFamily="18" charset="0"/>
      <p:regular r:id="rId25"/>
      <p:bold r:id="rId26"/>
      <p:italic r:id="rId27"/>
      <p:boldItalic r:id="rId28"/>
    </p:embeddedFont>
    <p:embeddedFont>
      <p:font typeface="Noto Serif Bold" panose="02020800060500020200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11F3CE-27BF-4795-BE5C-17ADFC7EBAA2}">
          <p14:sldIdLst>
            <p14:sldId id="256"/>
            <p14:sldId id="257"/>
            <p14:sldId id="258"/>
            <p14:sldId id="259"/>
            <p14:sldId id="276"/>
            <p14:sldId id="293"/>
            <p14:sldId id="279"/>
            <p14:sldId id="278"/>
            <p14:sldId id="285"/>
            <p14:sldId id="280"/>
            <p14:sldId id="282"/>
            <p14:sldId id="281"/>
            <p14:sldId id="286"/>
            <p14:sldId id="287"/>
            <p14:sldId id="291"/>
            <p14:sldId id="292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774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5087719298245615E-3"/>
          <c:w val="0.99542165924911563"/>
          <c:h val="0.85699972371874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37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4-4661-A31F-3CFE341D2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sx="5000" sy="5000" algn="ctr" rotWithShape="0">
                  <a:schemeClr val="bg1"/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F24-4661-A31F-3CFE341D25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37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24-4661-A31F-3CFE341D25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37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24-4661-A31F-3CFE341D2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shape val="box"/>
        <c:axId val="151106688"/>
        <c:axId val="151108608"/>
        <c:axId val="0"/>
      </c:bar3DChart>
      <c:catAx>
        <c:axId val="1511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alpha val="96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4800" b="1" i="0" u="none" strike="noStrike" kern="1200" baseline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KZ"/>
          </a:p>
        </c:txPr>
        <c:crossAx val="151108608"/>
        <c:crosses val="autoZero"/>
        <c:auto val="0"/>
        <c:lblAlgn val="ctr"/>
        <c:lblOffset val="100"/>
        <c:noMultiLvlLbl val="0"/>
      </c:catAx>
      <c:valAx>
        <c:axId val="151108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1106688"/>
        <c:crosses val="autoZero"/>
        <c:crossBetween val="between"/>
      </c:valAx>
      <c:spPr>
        <a:solidFill>
          <a:srgbClr val="FFCCFF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7e14af8-ca2d-4a64-88ae-e5f3a619b2a6}"/>
      </c:ext>
    </c:extLst>
  </c:chart>
  <c:spPr>
    <a:solidFill>
      <a:schemeClr val="bg1"/>
    </a:solidFill>
    <a:ln w="9525" cap="sq" cmpd="sng" algn="ctr">
      <a:solidFill>
        <a:srgbClr val="7030A0"/>
      </a:solidFill>
      <a:prstDash val="solid"/>
      <a:bevel/>
    </a:ln>
    <a:effectLst>
      <a:outerShdw blurRad="50800" dir="13500000" sx="37000" sy="37000" algn="br" rotWithShape="0">
        <a:schemeClr val="bg1">
          <a:alpha val="61000"/>
        </a:schemeClr>
      </a:outerShdw>
    </a:effectLst>
    <a:scene3d>
      <a:camera prst="orthographicFront"/>
      <a:lightRig rig="threePt" dir="t"/>
    </a:scene3d>
    <a:sp3d prstMaterial="legacyWireframe">
      <a:bevelT w="190500" prst="coolSlant"/>
      <a:bevelB w="190500" prst="coolSlant"/>
    </a:sp3d>
  </c:spPr>
  <c:txPr>
    <a:bodyPr/>
    <a:lstStyle/>
    <a:p>
      <a:pPr>
        <a:defRPr lang="ru-RU" sz="1100" b="1"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</a:rPr>
              <a:t>Оценка важности и уровень удовлетворенности работодателей качеством подготовки выпускников</a:t>
            </a:r>
          </a:p>
        </c:rich>
      </c:tx>
      <c:layout>
        <c:manualLayout>
          <c:xMode val="edge"/>
          <c:yMode val="edge"/>
          <c:x val="0.1779589625304652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872926350485826"/>
          <c:y val="9.3203156707559728E-2"/>
          <c:w val="0.48062243636900415"/>
          <c:h val="0.89188899548677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9.Способность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0.98199999999999998</c:v>
                </c:pt>
                <c:pt idx="1">
                  <c:v>0.98199999999999998</c:v>
                </c:pt>
                <c:pt idx="2">
                  <c:v>0.98799999999999999</c:v>
                </c:pt>
                <c:pt idx="3">
                  <c:v>0.98199999999999998</c:v>
                </c:pt>
                <c:pt idx="4">
                  <c:v>0.98199999999999998</c:v>
                </c:pt>
                <c:pt idx="5">
                  <c:v>0.99399999999999999</c:v>
                </c:pt>
                <c:pt idx="6">
                  <c:v>0.98799999999999999</c:v>
                </c:pt>
                <c:pt idx="7">
                  <c:v>0.98799999999999999</c:v>
                </c:pt>
                <c:pt idx="8">
                  <c:v>0.99399999999999999</c:v>
                </c:pt>
                <c:pt idx="9">
                  <c:v>0.99399999999999999</c:v>
                </c:pt>
                <c:pt idx="10">
                  <c:v>0.99399999999999999</c:v>
                </c:pt>
                <c:pt idx="11">
                  <c:v>0.98799999999999999</c:v>
                </c:pt>
                <c:pt idx="12">
                  <c:v>0.98799999999999999</c:v>
                </c:pt>
                <c:pt idx="13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E-4701-B6D3-05EDAF8A9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Важность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4E-4701-B6D3-05EDAF8A98D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4E-4701-B6D3-05EDAF8A98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4E-4701-B6D3-05EDAF8A98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4E-4701-B6D3-05EDAF8A9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9.Способность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0.98799999999999999</c:v>
                </c:pt>
                <c:pt idx="1">
                  <c:v>0.98799999999999999</c:v>
                </c:pt>
                <c:pt idx="2">
                  <c:v>0.99399999999999999</c:v>
                </c:pt>
                <c:pt idx="3">
                  <c:v>0.98799999999999999</c:v>
                </c:pt>
                <c:pt idx="4">
                  <c:v>0.98199999999999998</c:v>
                </c:pt>
                <c:pt idx="5">
                  <c:v>1</c:v>
                </c:pt>
                <c:pt idx="6">
                  <c:v>0.99399999999999999</c:v>
                </c:pt>
                <c:pt idx="7">
                  <c:v>0.99399999999999999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0.99399999999999999</c:v>
                </c:pt>
                <c:pt idx="12">
                  <c:v>0.99399999999999999</c:v>
                </c:pt>
                <c:pt idx="13">
                  <c:v>0.99399999999999999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4E-4701-B6D3-05EDAF8A98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83956224"/>
        <c:axId val="183957760"/>
      </c:barChart>
      <c:catAx>
        <c:axId val="183956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83957760"/>
        <c:crosses val="autoZero"/>
        <c:auto val="0"/>
        <c:lblAlgn val="l"/>
        <c:lblOffset val="100"/>
        <c:noMultiLvlLbl val="0"/>
      </c:catAx>
      <c:valAx>
        <c:axId val="183957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39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</c:legendEntry>
      <c:layout>
        <c:manualLayout>
          <c:xMode val="edge"/>
          <c:yMode val="edge"/>
          <c:x val="1.3952294929609433E-3"/>
          <c:y val="7.2311642763199097E-2"/>
          <c:w val="0.25138645083007621"/>
          <c:h val="7.4848370827824515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da151fe-817e-4e57-b4f0-427c36526d5b}"/>
      </c:ext>
    </c:extLst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9991394518311"/>
          <c:y val="0.10675687249620111"/>
          <c:w val="0.49892278761875386"/>
          <c:h val="0.6805810659806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6-4B0E-8E2C-4F9E26076FB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6-4B0E-8E2C-4F9E26076F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6-4B0E-8E2C-4F9E26076FB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D6-4B0E-8E2C-4F9E26076FB2}"/>
              </c:ext>
            </c:extLst>
          </c:dPt>
          <c:dLbls>
            <c:dLbl>
              <c:idx val="0"/>
              <c:layout>
                <c:manualLayout>
                  <c:x val="-2.3531218203469979E-3"/>
                  <c:y val="5.191081312855695E-2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100 (59,5%)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6-4B0E-8E2C-4F9E26076FB2}"/>
                </c:ext>
              </c:extLst>
            </c:dLbl>
            <c:dLbl>
              <c:idx val="1"/>
              <c:layout>
                <c:manualLayout>
                  <c:x val="-0.20686021119039733"/>
                  <c:y val="5.6104830955536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58 (34,5%)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8933770250955"/>
                      <c:h val="0.142326732673267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8D6-4B0E-8E2C-4F9E26076FB2}"/>
                </c:ext>
              </c:extLst>
            </c:dLbl>
            <c:dLbl>
              <c:idx val="2"/>
              <c:layout>
                <c:manualLayout>
                  <c:x val="-1.6680646582705888E-3"/>
                  <c:y val="7.217717834775588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10 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6-4B0E-8E2C-4F9E26076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Выпускники нашего вуза более подготовлены профессионально</c:v>
                </c:pt>
                <c:pt idx="1">
                  <c:v>Специалисты одного уровня подготовленности</c:v>
                </c:pt>
                <c:pt idx="2">
                  <c:v>Выпускники нашего вуза слабее других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58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D6-4B0E-8E2C-4F9E2607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869124314006199"/>
          <c:w val="1"/>
          <c:h val="0.2213087568599379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4288310115082"/>
          <c:y val="9.209045838967099E-2"/>
          <c:w val="0.49892278761875386"/>
          <c:h val="0.6805810659806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D-48FA-86E2-97EE3B341E4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D-48FA-86E2-97EE3B341E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D-48FA-86E2-97EE3B341E46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D-48FA-86E2-97EE3B341E46}"/>
              </c:ext>
            </c:extLst>
          </c:dPt>
          <c:dLbls>
            <c:dLbl>
              <c:idx val="0"/>
              <c:layout>
                <c:manualLayout>
                  <c:x val="-2.3531218203469979E-3"/>
                  <c:y val="5.191081312855695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43 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0D-48FA-86E2-97EE3B341E46}"/>
                </c:ext>
              </c:extLst>
            </c:dLbl>
            <c:dLbl>
              <c:idx val="1"/>
              <c:layout>
                <c:manualLayout>
                  <c:x val="-0.20686021119039733"/>
                  <c:y val="5.6104830955536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23 (33%)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8933770250955"/>
                      <c:h val="0.142326732673267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F0D-48FA-86E2-97EE3B341E46}"/>
                </c:ext>
              </c:extLst>
            </c:dLbl>
            <c:dLbl>
              <c:idx val="2"/>
              <c:layout>
                <c:manualLayout>
                  <c:x val="-1.6680646582705888E-3"/>
                  <c:y val="7.217717834775588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 (1,4</a:t>
                    </a:r>
                    <a:r>
                      <a:rPr lang="en-US" sz="2800" baseline="0" dirty="0"/>
                      <a:t> </a:t>
                    </a:r>
                    <a:r>
                      <a:rPr lang="en-US" sz="2800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F0D-48FA-86E2-97EE3B341E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800"/>
                      <a:t> 3 (4,6%)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F0D-48FA-86E2-97EE3B341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Выпускники нашего вуза более подготовлены профессионально</c:v>
                </c:pt>
                <c:pt idx="1">
                  <c:v>Специалисты одного уровня подготовленности</c:v>
                </c:pt>
                <c:pt idx="2">
                  <c:v>Выпускники нашего вуза слабее других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0D-48FA-86E2-97EE3B341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009117281392448"/>
          <c:w val="0.99463623351238206"/>
          <c:h val="0.2193057052079016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08947174470185"/>
          <c:y val="0.10049585421140539"/>
          <c:w val="0.49892278761875386"/>
          <c:h val="0.6805810659806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C-450C-8CF5-6929C0C022E2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CC-450C-8CF5-6929C0C022E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C-450C-8CF5-6929C0C022E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C-450C-8CF5-6929C0C022E2}"/>
              </c:ext>
            </c:extLst>
          </c:dPt>
          <c:dLbls>
            <c:dLbl>
              <c:idx val="0"/>
              <c:layout>
                <c:manualLayout>
                  <c:x val="-8.2839119946003295E-4"/>
                  <c:y val="7.801521044809151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112 (66,6%)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CC-450C-8CF5-6929C0C022E2}"/>
                </c:ext>
              </c:extLst>
            </c:dLbl>
            <c:dLbl>
              <c:idx val="1"/>
              <c:layout>
                <c:manualLayout>
                  <c:x val="-0.20686021119039733"/>
                  <c:y val="5.6104830955536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42 (25%)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8933770250955"/>
                      <c:h val="0.142326732673267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6CC-450C-8CF5-6929C0C022E2}"/>
                </c:ext>
              </c:extLst>
            </c:dLbl>
            <c:dLbl>
              <c:idx val="2"/>
              <c:layout>
                <c:manualLayout>
                  <c:x val="5.765392143778638E-2"/>
                  <c:y val="-1.550957408732998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10 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CC-450C-8CF5-6929C0C022E2}"/>
                </c:ext>
              </c:extLst>
            </c:dLbl>
            <c:dLbl>
              <c:idx val="3"/>
              <c:layout>
                <c:manualLayout>
                  <c:x val="0.15281712932069921"/>
                  <c:y val="-2.01155750417561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6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(2,4 %)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600" b="1" i="0" u="none" strike="noStrike" kern="1200" baseline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3898305084742"/>
                      <c:h val="5.716863517060367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6CC-450C-8CF5-6929C0C02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Частично да</c:v>
                </c:pt>
                <c:pt idx="2">
                  <c:v>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</c:v>
                </c:pt>
                <c:pt idx="1">
                  <c:v>42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CC-450C-8CF5-6929C0C02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414578859460752"/>
          <c:w val="1"/>
          <c:h val="0.17585421140539251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87549150169651"/>
          <c:y val="9.6620585779050347E-2"/>
          <c:w val="0.49892278761875386"/>
          <c:h val="0.6805810659806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9-4803-8A7D-17932FFA3371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9-4803-8A7D-17932FFA337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9-4803-8A7D-17932FFA3371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9-4803-8A7D-17932FFA3371}"/>
              </c:ext>
            </c:extLst>
          </c:dPt>
          <c:dLbls>
            <c:dLbl>
              <c:idx val="0"/>
              <c:layout>
                <c:manualLayout>
                  <c:x val="-2.3531218203469979E-3"/>
                  <c:y val="5.191081312855695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53 (74,6%)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89-4803-8A7D-17932FFA3371}"/>
                </c:ext>
              </c:extLst>
            </c:dLbl>
            <c:dLbl>
              <c:idx val="1"/>
              <c:layout>
                <c:manualLayout>
                  <c:x val="-0.20686021119039733"/>
                  <c:y val="5.6104830955536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12 (16,9%)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8933770250955"/>
                      <c:h val="0.142326732673267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E89-4803-8A7D-17932FFA3371}"/>
                </c:ext>
              </c:extLst>
            </c:dLbl>
            <c:dLbl>
              <c:idx val="2"/>
              <c:layout>
                <c:manualLayout>
                  <c:x val="5.765392143778638E-2"/>
                  <c:y val="-1.550957408732998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 (2,9 %)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89-4803-8A7D-17932FFA3371}"/>
                </c:ext>
              </c:extLst>
            </c:dLbl>
            <c:dLbl>
              <c:idx val="3"/>
              <c:layout>
                <c:manualLayout>
                  <c:x val="0.15281712932069921"/>
                  <c:y val="-2.01155750417561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600" b="1" i="0" u="none" strike="noStrike" kern="1200" baseline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(5,6 %)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600" b="1" i="0" u="none" strike="noStrike" kern="1200" baseline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3898305084742"/>
                      <c:h val="5.716863517060367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E89-4803-8A7D-17932FFA3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Частично да</c:v>
                </c:pt>
                <c:pt idx="2">
                  <c:v>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12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89-4803-8A7D-17932FFA3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431460272011449"/>
          <c:w val="1"/>
          <c:h val="0.15568539727988548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67433814107612E-4"/>
          <c:y val="9.1922226826909783E-3"/>
          <c:w val="0.99948787117318139"/>
          <c:h val="0.74692176635815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09-4D1C-94CD-E67DADAA2D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E09-4D1C-94CD-E67DADAA2D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E09-4D1C-94CD-E67DADAA2DD2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Отличное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33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9-4D1C-94CD-E67DADAA2D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09-4D1C-94CD-E67DADAA2D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E09-4D1C-94CD-E67DADAA2D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E09-4D1C-94CD-E67DADAA2DD2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Отличное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</c:v>
                </c:pt>
                <c:pt idx="1">
                  <c:v>21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9-4D1C-94CD-E67DADAA2D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916246147891612E-2"/>
                  <c:y val="-1.340140464002104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E09-4D1C-94CD-E67DADAA2D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E09-4D1C-94CD-E67DADAA2D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E09-4D1C-94CD-E67DADAA2DD2}"/>
                </c:ext>
              </c:extLst>
            </c:dLbl>
            <c:dLbl>
              <c:idx val="3"/>
              <c:layout>
                <c:manualLayout>
                  <c:x val="2.2342961527296824E-3"/>
                  <c:y val="-5.84795321637437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E09-4D1C-94CD-E67DADAA2DD2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Отличное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73</c:v>
                </c:pt>
                <c:pt idx="1">
                  <c:v>24</c:v>
                </c:pt>
                <c:pt idx="2">
                  <c:v>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9-4D1C-94CD-E67DADAA2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869775"/>
        <c:axId val="2110869295"/>
        <c:axId val="0"/>
      </c:bar3DChart>
      <c:catAx>
        <c:axId val="211086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2110869295"/>
        <c:crosses val="autoZero"/>
        <c:auto val="1"/>
        <c:lblAlgn val="ctr"/>
        <c:lblOffset val="100"/>
        <c:noMultiLvlLbl val="0"/>
      </c:catAx>
      <c:valAx>
        <c:axId val="21108692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086977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28318828567487"/>
          <c:w val="0.4914310241024592"/>
          <c:h val="0.108868858497950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88888888888889E-3"/>
          <c:y val="7.6714410698662652E-2"/>
          <c:w val="0.97771029454651492"/>
          <c:h val="0.6876237970253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студентов на базе Вашей организации</c:v>
                </c:pt>
                <c:pt idx="1">
                  <c:v>Участие Ваших сотрудников в образовательном процессе</c:v>
                </c:pt>
                <c:pt idx="2">
                  <c:v>Целевая подготовка специалистов для Вашего предприятия</c:v>
                </c:pt>
                <c:pt idx="3">
                  <c:v>Трудоустройство студентов к Вам на предприятие</c:v>
                </c:pt>
                <c:pt idx="4">
                  <c:v>Разработка и экспертиза образовательных программ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5-487E-B001-DFB5F31617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студентов на базе Вашей организации</c:v>
                </c:pt>
                <c:pt idx="1">
                  <c:v>Участие Ваших сотрудников в образовательном процессе</c:v>
                </c:pt>
                <c:pt idx="2">
                  <c:v>Целевая подготовка специалистов для Вашего предприятия</c:v>
                </c:pt>
                <c:pt idx="3">
                  <c:v>Трудоустройство студентов к Вам на предприятие</c:v>
                </c:pt>
                <c:pt idx="4">
                  <c:v>Разработка и экспертиза образовательных программ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65-487E-B001-DFB5F31617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студентов на базе Вашей организации</c:v>
                </c:pt>
                <c:pt idx="1">
                  <c:v>Участие Ваших сотрудников в образовательном процессе</c:v>
                </c:pt>
                <c:pt idx="2">
                  <c:v>Целевая подготовка специалистов для Вашего предприятия</c:v>
                </c:pt>
                <c:pt idx="3">
                  <c:v>Трудоустройство студентов к Вам на предприятие</c:v>
                </c:pt>
                <c:pt idx="4">
                  <c:v>Разработка и экспертиза образовательных программ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5-487E-B001-DFB5F31617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студентов на базе Вашей организации</c:v>
                </c:pt>
                <c:pt idx="1">
                  <c:v>Участие Ваших сотрудников в образовательном процессе</c:v>
                </c:pt>
                <c:pt idx="2">
                  <c:v>Целевая подготовка специалистов для Вашего предприятия</c:v>
                </c:pt>
                <c:pt idx="3">
                  <c:v>Трудоустройство студентов к Вам на предприятие</c:v>
                </c:pt>
                <c:pt idx="4">
                  <c:v>Разработка и экспертиза образовательных программ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65-487E-B001-DFB5F31617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студентов на базе Вашей организации</c:v>
                </c:pt>
                <c:pt idx="1">
                  <c:v>Участие Ваших сотрудников в образовательном процессе</c:v>
                </c:pt>
                <c:pt idx="2">
                  <c:v>Целевая подготовка специалистов для Вашего предприятия</c:v>
                </c:pt>
                <c:pt idx="3">
                  <c:v>Трудоустройство студентов к Вам на предприятие</c:v>
                </c:pt>
                <c:pt idx="4">
                  <c:v>Разработка и экспертиза образовательных программ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5-487E-B001-DFB5F3161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87"/>
        <c:axId val="446429263"/>
        <c:axId val="446429743"/>
      </c:barChart>
      <c:catAx>
        <c:axId val="44642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446429743"/>
        <c:crosses val="autoZero"/>
        <c:auto val="1"/>
        <c:lblAlgn val="ctr"/>
        <c:lblOffset val="100"/>
        <c:noMultiLvlLbl val="0"/>
      </c:catAx>
      <c:valAx>
        <c:axId val="446429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642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1810465181214"/>
          <c:y val="5.5555555555555552E-2"/>
          <c:w val="0.62471659441446226"/>
          <c:h val="0.80579386815778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3-4C61-91BD-2CEEDEB165C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3-4C61-91BD-2CEEDEB165CB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3-4C61-91BD-2CEEDEB165CB}"/>
              </c:ext>
            </c:extLst>
          </c:dPt>
          <c:dLbls>
            <c:dLbl>
              <c:idx val="0"/>
              <c:layout>
                <c:manualLayout>
                  <c:x val="0.27583444548245029"/>
                  <c:y val="-0.32687708780720598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162 (96,4%)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543-4C61-91BD-2CEEDEB165CB}"/>
                </c:ext>
              </c:extLst>
            </c:dLbl>
            <c:dLbl>
              <c:idx val="1"/>
              <c:layout>
                <c:manualLayout>
                  <c:x val="-0.20686021119039733"/>
                  <c:y val="5.6104830955536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6 (3,5%)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8933770250955"/>
                      <c:h val="0.142326732673267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543-4C61-91BD-2CEEDEB165CB}"/>
                </c:ext>
              </c:extLst>
            </c:dLbl>
            <c:dLbl>
              <c:idx val="2"/>
              <c:layout>
                <c:manualLayout>
                  <c:x val="-1.6680646582705888E-3"/>
                  <c:y val="7.217717834775588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10 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543-4C61-91BD-2CEEDEB165CB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3-4C61-91BD-2CEEDEB16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28215223097117"/>
          <c:w val="0.99935262746412035"/>
          <c:h val="0.1190360295872107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095238095238096E-2"/>
          <c:y val="2.7971831944753129E-2"/>
          <c:w val="0.98571428571428577"/>
          <c:h val="0.83548778509944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5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960573476702509E-4"/>
                  <c:y val="0.31971536102241782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/>
                      <a:t>733</a:t>
                    </a:r>
                    <a:r>
                      <a:rPr lang="ru-RU" baseline="0" dirty="0"/>
                      <a:t> </a:t>
                    </a:r>
                    <a:br>
                      <a:rPr lang="ru-RU" baseline="0" dirty="0"/>
                    </a:br>
                    <a:r>
                      <a:rPr lang="ru-RU" sz="2400" baseline="0" dirty="0"/>
                      <a:t>человека</a:t>
                    </a:r>
                    <a:br>
                      <a:rPr lang="ru-RU" sz="2400" baseline="0" dirty="0"/>
                    </a:br>
                    <a:r>
                      <a:rPr lang="ru-RU" sz="2400" baseline="0" dirty="0"/>
                      <a:t> (за 5 лет)</a:t>
                    </a:r>
                    <a:endParaRPr lang="ru-RU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1577060931904"/>
                      <c:h val="0.412392956192282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2EE-4EEE-B195-07134D3B3A3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E-4EEE-B195-07134D3B3A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32974910394265E-2"/>
                  <c:y val="0.35435119179984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3600" dirty="0"/>
                      <a:t>431</a:t>
                    </a:r>
                  </a:p>
                  <a:p>
                    <a:pPr>
                      <a:defRPr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/>
                      <a:t>человек</a:t>
                    </a:r>
                    <a:br>
                      <a:rPr lang="ru-RU" sz="2400" dirty="0"/>
                    </a:br>
                    <a:r>
                      <a:rPr lang="ru-RU" sz="2400" baseline="0" dirty="0"/>
                      <a:t> (за 1 год)</a:t>
                    </a:r>
                    <a:endParaRPr lang="ru-RU" sz="2400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5204188186154"/>
                      <c:h val="0.289835401133688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52EE-4EEE-B195-07134D3B3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E-4EEE-B195-07134D3B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0"/>
        <c:shape val="box"/>
        <c:axId val="2026547983"/>
        <c:axId val="2026543663"/>
        <c:axId val="0"/>
      </c:bar3DChart>
      <c:catAx>
        <c:axId val="2026547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543663"/>
        <c:crosses val="autoZero"/>
        <c:auto val="1"/>
        <c:lblAlgn val="ctr"/>
        <c:lblOffset val="100"/>
        <c:noMultiLvlLbl val="0"/>
      </c:catAx>
      <c:valAx>
        <c:axId val="2026543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654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89794824034091E-2"/>
          <c:y val="0.87837872424340313"/>
          <c:w val="0.96835478226512006"/>
          <c:h val="0.1113991557066295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4544105899814"/>
          <c:y val="6.114290401199849E-2"/>
          <c:w val="0.45775430788542737"/>
          <c:h val="0.906711778215223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2"/>
          <c:dPt>
            <c:idx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ED-44AD-A73F-D0A80487FFC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ED-44AD-A73F-D0A80487FFCF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ED-44AD-A73F-D0A80487FFCF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ED-44AD-A73F-D0A80487FFCF}"/>
              </c:ext>
            </c:extLst>
          </c:dPt>
          <c:dPt>
            <c:idx val="4"/>
            <c:bubble3D val="0"/>
            <c:spPr>
              <a:solidFill>
                <a:srgbClr val="C9FBB7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ED-44AD-A73F-D0A80487FFCF}"/>
              </c:ext>
            </c:extLst>
          </c:dPt>
          <c:dPt>
            <c:idx val="5"/>
            <c:bubble3D val="0"/>
            <c:spPr>
              <a:solidFill>
                <a:srgbClr val="EAB4D4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AED-44AD-A73F-D0A80487FFC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AED-44AD-A73F-D0A80487FF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FAED-44AD-A73F-D0A80487FFCF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AED-44AD-A73F-D0A80487FFCF}"/>
              </c:ext>
            </c:extLst>
          </c:dPt>
          <c:dPt>
            <c:idx val="9"/>
            <c:bubble3D val="0"/>
            <c:spPr>
              <a:solidFill>
                <a:srgbClr val="00B6F6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AED-44AD-A73F-D0A80487FFC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3-FAED-44AD-A73F-D0A80487FFCF}"/>
              </c:ext>
            </c:extLst>
          </c:dPt>
          <c:dPt>
            <c:idx val="11"/>
            <c:bubble3D val="0"/>
            <c:spPr>
              <a:solidFill>
                <a:srgbClr val="0000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AED-44AD-A73F-D0A80487FFCF}"/>
              </c:ext>
            </c:extLst>
          </c:dPt>
          <c:dPt>
            <c:idx val="12"/>
            <c:bubble3D val="0"/>
            <c:spPr>
              <a:solidFill>
                <a:srgbClr val="E335C2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AED-44AD-A73F-D0A80487FFCF}"/>
              </c:ext>
            </c:extLst>
          </c:dPt>
          <c:dLbls>
            <c:dLbl>
              <c:idx val="0"/>
              <c:layout>
                <c:manualLayout>
                  <c:x val="1.0017133701144199E-2"/>
                  <c:y val="-1.13102644856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D-44AD-A73F-D0A80487FFCF}"/>
                </c:ext>
              </c:extLst>
            </c:dLbl>
            <c:dLbl>
              <c:idx val="1"/>
              <c:layout>
                <c:manualLayout>
                  <c:x val="-3.0241935483871E-2"/>
                  <c:y val="-6.40785961735794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D-44AD-A73F-D0A80487FFCF}"/>
                </c:ext>
              </c:extLst>
            </c:dLbl>
            <c:dLbl>
              <c:idx val="5"/>
              <c:layout>
                <c:manualLayout>
                  <c:x val="-3.5038882896104399E-2"/>
                  <c:y val="-7.37717441871072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ED-44AD-A73F-D0A80487FFCF}"/>
                </c:ext>
              </c:extLst>
            </c:dLbl>
            <c:dLbl>
              <c:idx val="6"/>
              <c:layout>
                <c:manualLayout>
                  <c:x val="-1.19855556241481E-2"/>
                  <c:y val="-5.7524606164539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ED-44AD-A73F-D0A80487FFCF}"/>
                </c:ext>
              </c:extLst>
            </c:dLbl>
            <c:dLbl>
              <c:idx val="7"/>
              <c:layout>
                <c:manualLayout>
                  <c:x val="8.3304804290767996E-3"/>
                  <c:y val="-5.8403637045369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ED-44AD-A73F-D0A80487FFCF}"/>
                </c:ext>
              </c:extLst>
            </c:dLbl>
            <c:dLbl>
              <c:idx val="8"/>
              <c:layout>
                <c:manualLayout>
                  <c:x val="3.2572330909144902E-2"/>
                  <c:y val="-6.5463457907267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ED-44AD-A73F-D0A80487FFCF}"/>
                </c:ext>
              </c:extLst>
            </c:dLbl>
            <c:dLbl>
              <c:idx val="10"/>
              <c:layout>
                <c:manualLayout>
                  <c:x val="6.6102062323447003E-3"/>
                  <c:y val="-2.5665188119527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ED-44AD-A73F-D0A80487FFCF}"/>
                </c:ext>
              </c:extLst>
            </c:dLbl>
            <c:dLbl>
              <c:idx val="11"/>
              <c:layout>
                <c:manualLayout>
                  <c:x val="5.5370528878450698E-3"/>
                  <c:y val="-1.3596749383425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ED-44AD-A73F-D0A80487FFCF}"/>
                </c:ext>
              </c:extLst>
            </c:dLbl>
            <c:dLbl>
              <c:idx val="12"/>
              <c:layout>
                <c:manualLayout>
                  <c:x val="-7.9189486175507303E-4"/>
                  <c:y val="3.231701097302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ED-44AD-A73F-D0A80487F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4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Georgia" panose="02040502050405020303" charset="0"/>
                    <a:cs typeface="Times New Roman" panose="02020603050405020304" pitchFamily="18" charset="0"/>
                    <a:sym typeface="Georgia" panose="02040502050405020303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Лист1!$A$2:$A$22</c:f>
              <c:strCache>
                <c:ptCount val="21"/>
                <c:pt idx="0">
                  <c:v>6B01401 Физическая культура и спорт</c:v>
                </c:pt>
                <c:pt idx="1">
                  <c:v>6B01404 Физическая культура и начальная военная подготовка</c:v>
                </c:pt>
                <c:pt idx="2">
                  <c:v>6B01403 Учитель художественного образования, графики и проектирования </c:v>
                </c:pt>
                <c:pt idx="3">
                  <c:v>6B01501 Учитель химии и биологии</c:v>
                </c:pt>
                <c:pt idx="4">
                  <c:v>6B01701 Иностранный язык: два иностранных языка</c:v>
                </c:pt>
                <c:pt idx="5">
                  <c:v>6В01101 Педагогика и психология</c:v>
                </c:pt>
                <c:pt idx="6">
                  <c:v>6В01301 Педагогика и методика начального обучения</c:v>
                </c:pt>
                <c:pt idx="7">
                  <c:v>6В01201 Дошкольное обучение и воспитание</c:v>
                </c:pt>
                <c:pt idx="8">
                  <c:v>6В01902 Учитель-дефектолог, специальный педагог</c:v>
                </c:pt>
                <c:pt idx="9">
                  <c:v>6В04202 Юриспруденция</c:v>
                </c:pt>
                <c:pt idx="10">
                  <c:v>6B04102 Экономика и управление</c:v>
                </c:pt>
                <c:pt idx="11">
                  <c:v>6B04101 Учет и аудит</c:v>
                </c:pt>
                <c:pt idx="12">
                  <c:v>6B04103 Бизнес и финансы</c:v>
                </c:pt>
                <c:pt idx="13">
                  <c:v>6B06103 ІТ и программирование</c:v>
                </c:pt>
                <c:pt idx="14">
                  <c:v>6B06201 Радиотехника, электроника и телекоммуникации</c:v>
                </c:pt>
                <c:pt idx="15">
                  <c:v>6В01527 Математика и информатика</c:v>
                </c:pt>
                <c:pt idx="16">
                  <c:v>6B01502 Учитель информатики</c:v>
                </c:pt>
                <c:pt idx="17">
                  <c:v>6В01721 Казахский язык и литература</c:v>
                </c:pt>
                <c:pt idx="18">
                  <c:v>6В01722 Русский язык и литература</c:v>
                </c:pt>
                <c:pt idx="19">
                  <c:v>6B11101 Туризм. Управление гостеприимством</c:v>
                </c:pt>
                <c:pt idx="20">
                  <c:v>6B02101 Дизайн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25</c:v>
                </c:pt>
                <c:pt idx="1">
                  <c:v>3</c:v>
                </c:pt>
                <c:pt idx="2">
                  <c:v>11</c:v>
                </c:pt>
                <c:pt idx="3">
                  <c:v>21</c:v>
                </c:pt>
                <c:pt idx="4">
                  <c:v>12</c:v>
                </c:pt>
                <c:pt idx="5">
                  <c:v>19</c:v>
                </c:pt>
                <c:pt idx="6">
                  <c:v>19</c:v>
                </c:pt>
                <c:pt idx="7">
                  <c:v>17</c:v>
                </c:pt>
                <c:pt idx="8">
                  <c:v>12</c:v>
                </c:pt>
                <c:pt idx="9">
                  <c:v>21</c:v>
                </c:pt>
                <c:pt idx="10">
                  <c:v>16</c:v>
                </c:pt>
                <c:pt idx="11">
                  <c:v>14</c:v>
                </c:pt>
                <c:pt idx="12">
                  <c:v>15</c:v>
                </c:pt>
                <c:pt idx="13">
                  <c:v>6</c:v>
                </c:pt>
                <c:pt idx="14">
                  <c:v>6</c:v>
                </c:pt>
                <c:pt idx="15">
                  <c:v>5</c:v>
                </c:pt>
                <c:pt idx="16">
                  <c:v>7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AED-44AD-A73F-D0A80487FF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Лист1!$A$2:$A$22</c:f>
              <c:strCache>
                <c:ptCount val="21"/>
                <c:pt idx="0">
                  <c:v>6B01401 Физическая культура и спорт</c:v>
                </c:pt>
                <c:pt idx="1">
                  <c:v>6B01404 Физическая культура и начальная военная подготовка</c:v>
                </c:pt>
                <c:pt idx="2">
                  <c:v>6B01403 Учитель художественного образования, графики и проектирования </c:v>
                </c:pt>
                <c:pt idx="3">
                  <c:v>6B01501 Учитель химии и биологии</c:v>
                </c:pt>
                <c:pt idx="4">
                  <c:v>6B01701 Иностранный язык: два иностранных языка</c:v>
                </c:pt>
                <c:pt idx="5">
                  <c:v>6В01101 Педагогика и психология</c:v>
                </c:pt>
                <c:pt idx="6">
                  <c:v>6В01301 Педагогика и методика начального обучения</c:v>
                </c:pt>
                <c:pt idx="7">
                  <c:v>6В01201 Дошкольное обучение и воспитание</c:v>
                </c:pt>
                <c:pt idx="8">
                  <c:v>6В01902 Учитель-дефектолог, специальный педагог</c:v>
                </c:pt>
                <c:pt idx="9">
                  <c:v>6В04202 Юриспруденция</c:v>
                </c:pt>
                <c:pt idx="10">
                  <c:v>6B04102 Экономика и управление</c:v>
                </c:pt>
                <c:pt idx="11">
                  <c:v>6B04101 Учет и аудит</c:v>
                </c:pt>
                <c:pt idx="12">
                  <c:v>6B04103 Бизнес и финансы</c:v>
                </c:pt>
                <c:pt idx="13">
                  <c:v>6B06103 ІТ и программирование</c:v>
                </c:pt>
                <c:pt idx="14">
                  <c:v>6B06201 Радиотехника, электроника и телекоммуникации</c:v>
                </c:pt>
                <c:pt idx="15">
                  <c:v>6В01527 Математика и информатика</c:v>
                </c:pt>
                <c:pt idx="16">
                  <c:v>6B01502 Учитель информатики</c:v>
                </c:pt>
                <c:pt idx="17">
                  <c:v>6В01721 Казахский язык и литература</c:v>
                </c:pt>
                <c:pt idx="18">
                  <c:v>6В01722 Русский язык и литература</c:v>
                </c:pt>
                <c:pt idx="19">
                  <c:v>6B11101 Туризм. Управление гостеприимством</c:v>
                </c:pt>
                <c:pt idx="20">
                  <c:v>6B02101 Дизайн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AED-44AD-A73F-D0A80487F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9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0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1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2"/>
        <c:txPr>
          <a:bodyPr rot="0" spcFirstLastPara="0" vertOverflow="ellipsis" vert="horz" wrap="square" anchor="ctr" anchorCtr="1"/>
          <a:lstStyle/>
          <a:p>
            <a:pPr>
              <a:defRPr lang="ru-RU" sz="21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ayout>
        <c:manualLayout>
          <c:xMode val="edge"/>
          <c:yMode val="edge"/>
          <c:x val="0"/>
          <c:y val="8.3350909261342334E-3"/>
          <c:w val="0.61247569325573448"/>
          <c:h val="0.99166485286900108"/>
        </c:manualLayout>
      </c:layout>
      <c:overlay val="0"/>
      <c:spPr>
        <a:ln cmpd="sng">
          <a:solidFill>
            <a:srgbClr val="7030A0"/>
          </a:solidFill>
        </a:ln>
        <a:effectLst>
          <a:glow rad="495300">
            <a:schemeClr val="accent1">
              <a:alpha val="40000"/>
            </a:schemeClr>
          </a:glow>
          <a:softEdge rad="190500"/>
        </a:effectLst>
      </c:spPr>
      <c:txPr>
        <a:bodyPr rot="0" spcFirstLastPara="0" vertOverflow="ellipsis" vert="horz" wrap="square" anchor="ctr" anchorCtr="1"/>
        <a:lstStyle/>
        <a:p>
          <a:pPr>
            <a:defRPr lang="ru-RU" sz="21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Georgia" panose="02040502050405020303" charset="0"/>
              <a:cs typeface="Times New Roman" panose="02020603050405020304" pitchFamily="18" charset="0"/>
              <a:sym typeface="Georgia" panose="02040502050405020303" charset="0"/>
            </a:defRPr>
          </a:pPr>
          <a:endParaRPr lang="ru-KZ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1000" b="1">
          <a:solidFill>
            <a:schemeClr val="dk1"/>
          </a:solidFill>
          <a:latin typeface="Georgia" panose="02040502050405020303" charset="0"/>
          <a:ea typeface="Georgia" panose="02040502050405020303" charset="0"/>
          <a:cs typeface="Georgia" panose="02040502050405020303" charset="0"/>
          <a:sym typeface="Georgia" panose="02040502050405020303" charset="0"/>
        </a:defRPr>
      </a:pPr>
      <a:endParaRPr lang="ru-K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27095132845237"/>
          <c:y val="0.10542218808014851"/>
          <c:w val="0.45616855458857114"/>
          <c:h val="0.84558073533491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подготовки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1"/>
          <c:dPt>
            <c:idx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ED-44AD-A73F-D0A80487FFC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ED-44AD-A73F-D0A80487FFCF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ED-44AD-A73F-D0A80487FFCF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ED-44AD-A73F-D0A80487FFCF}"/>
              </c:ext>
            </c:extLst>
          </c:dPt>
          <c:dPt>
            <c:idx val="4"/>
            <c:bubble3D val="0"/>
            <c:spPr>
              <a:solidFill>
                <a:srgbClr val="C9FBB7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ED-44AD-A73F-D0A80487FFCF}"/>
              </c:ext>
            </c:extLst>
          </c:dPt>
          <c:dPt>
            <c:idx val="5"/>
            <c:bubble3D val="0"/>
            <c:spPr>
              <a:solidFill>
                <a:srgbClr val="EAB4D4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AED-44AD-A73F-D0A80487FFC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AED-44AD-A73F-D0A80487FF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FAED-44AD-A73F-D0A80487FFCF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AED-44AD-A73F-D0A80487FFCF}"/>
              </c:ext>
            </c:extLst>
          </c:dPt>
          <c:dPt>
            <c:idx val="9"/>
            <c:bubble3D val="0"/>
            <c:spPr>
              <a:solidFill>
                <a:srgbClr val="00B6F6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AED-44AD-A73F-D0A80487FFC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3-FAED-44AD-A73F-D0A80487FFCF}"/>
              </c:ext>
            </c:extLst>
          </c:dPt>
          <c:dPt>
            <c:idx val="11"/>
            <c:bubble3D val="0"/>
            <c:spPr>
              <a:solidFill>
                <a:srgbClr val="0000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AED-44AD-A73F-D0A80487FFCF}"/>
              </c:ext>
            </c:extLst>
          </c:dPt>
          <c:dPt>
            <c:idx val="12"/>
            <c:bubble3D val="0"/>
            <c:spPr>
              <a:solidFill>
                <a:srgbClr val="E335C2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AED-44AD-A73F-D0A80487FFCF}"/>
              </c:ext>
            </c:extLst>
          </c:dPt>
          <c:dLbls>
            <c:dLbl>
              <c:idx val="0"/>
              <c:layout>
                <c:manualLayout>
                  <c:x val="1.0017133701144199E-2"/>
                  <c:y val="-1.13102644856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D-44AD-A73F-D0A80487FFCF}"/>
                </c:ext>
              </c:extLst>
            </c:dLbl>
            <c:dLbl>
              <c:idx val="1"/>
              <c:layout>
                <c:manualLayout>
                  <c:x val="-3.0241935483871E-2"/>
                  <c:y val="-6.40785961735794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D-44AD-A73F-D0A80487FFCF}"/>
                </c:ext>
              </c:extLst>
            </c:dLbl>
            <c:dLbl>
              <c:idx val="5"/>
              <c:layout>
                <c:manualLayout>
                  <c:x val="-3.5038882896104399E-2"/>
                  <c:y val="-7.37717441871072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ED-44AD-A73F-D0A80487FFCF}"/>
                </c:ext>
              </c:extLst>
            </c:dLbl>
            <c:dLbl>
              <c:idx val="6"/>
              <c:layout>
                <c:manualLayout>
                  <c:x val="-1.19855556241481E-2"/>
                  <c:y val="-5.7524606164539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ED-44AD-A73F-D0A80487FFCF}"/>
                </c:ext>
              </c:extLst>
            </c:dLbl>
            <c:dLbl>
              <c:idx val="7"/>
              <c:layout>
                <c:manualLayout>
                  <c:x val="2.0649293806486401E-2"/>
                  <c:y val="-8.3701247563708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ED-44AD-A73F-D0A80487FFCF}"/>
                </c:ext>
              </c:extLst>
            </c:dLbl>
            <c:dLbl>
              <c:idx val="8"/>
              <c:layout>
                <c:manualLayout>
                  <c:x val="3.2572330909144902E-2"/>
                  <c:y val="-6.5463457907267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ED-44AD-A73F-D0A80487FFCF}"/>
                </c:ext>
              </c:extLst>
            </c:dLbl>
            <c:dLbl>
              <c:idx val="10"/>
              <c:layout>
                <c:manualLayout>
                  <c:x val="6.6102062323447003E-3"/>
                  <c:y val="-2.5665188119527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ED-44AD-A73F-D0A80487FFCF}"/>
                </c:ext>
              </c:extLst>
            </c:dLbl>
            <c:dLbl>
              <c:idx val="11"/>
              <c:layout>
                <c:manualLayout>
                  <c:x val="5.5370528878450698E-3"/>
                  <c:y val="-1.3596749383425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ED-44AD-A73F-D0A80487FFCF}"/>
                </c:ext>
              </c:extLst>
            </c:dLbl>
            <c:dLbl>
              <c:idx val="12"/>
              <c:layout>
                <c:manualLayout>
                  <c:x val="-7.9189486175507303E-4"/>
                  <c:y val="3.231701097302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ED-44AD-A73F-D0A80487F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Georgia" panose="02040502050405020303" charset="0"/>
                    <a:cs typeface="Times New Roman" panose="02020603050405020304" pitchFamily="18" charset="0"/>
                    <a:sym typeface="Georgia" panose="02040502050405020303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6B041 Бизнес и управление</c:v>
                </c:pt>
                <c:pt idx="1">
                  <c:v>6B042 Право</c:v>
                </c:pt>
                <c:pt idx="2">
                  <c:v>6В014 Подготовка учителей с предметной специализацией общего развития</c:v>
                </c:pt>
                <c:pt idx="3">
                  <c:v>6В013 Подготовка учителей без предметной специализации</c:v>
                </c:pt>
                <c:pt idx="4">
                  <c:v>6В011 Педагогика и психология</c:v>
                </c:pt>
                <c:pt idx="5">
                  <c:v>6В017 Подготовка учителей по языкам и литературы</c:v>
                </c:pt>
                <c:pt idx="6">
                  <c:v>6В015 Подготовка учителей по естественнонаучным предметам</c:v>
                </c:pt>
                <c:pt idx="7">
                  <c:v>6B019 Cпециальная педагогика</c:v>
                </c:pt>
                <c:pt idx="8">
                  <c:v>6В012 Педагогика дошкольного воспитания и обучения</c:v>
                </c:pt>
                <c:pt idx="9">
                  <c:v>6B061 Информационно-коммуникационные технологии</c:v>
                </c:pt>
                <c:pt idx="10">
                  <c:v>6B111 Сфера обслуживания</c:v>
                </c:pt>
                <c:pt idx="11">
                  <c:v>6B062 Телекоммуникации</c:v>
                </c:pt>
                <c:pt idx="12">
                  <c:v>6В021 Искусство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45</c:v>
                </c:pt>
                <c:pt idx="1">
                  <c:v>21</c:v>
                </c:pt>
                <c:pt idx="2">
                  <c:v>39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33</c:v>
                </c:pt>
                <c:pt idx="7">
                  <c:v>12</c:v>
                </c:pt>
                <c:pt idx="8">
                  <c:v>17</c:v>
                </c:pt>
                <c:pt idx="9">
                  <c:v>6</c:v>
                </c:pt>
                <c:pt idx="10">
                  <c:v>2</c:v>
                </c:pt>
                <c:pt idx="11">
                  <c:v>6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AED-44AD-A73F-D0A80487FF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6B041 Бизнес и управление</c:v>
                </c:pt>
                <c:pt idx="1">
                  <c:v>6B042 Право</c:v>
                </c:pt>
                <c:pt idx="2">
                  <c:v>6В014 Подготовка учителей с предметной специализацией общего развития</c:v>
                </c:pt>
                <c:pt idx="3">
                  <c:v>6В013 Подготовка учителей без предметной специализации</c:v>
                </c:pt>
                <c:pt idx="4">
                  <c:v>6В011 Педагогика и психология</c:v>
                </c:pt>
                <c:pt idx="5">
                  <c:v>6В017 Подготовка учителей по языкам и литературы</c:v>
                </c:pt>
                <c:pt idx="6">
                  <c:v>6В015 Подготовка учителей по естественнонаучным предметам</c:v>
                </c:pt>
                <c:pt idx="7">
                  <c:v>6B019 Cпециальная педагогика</c:v>
                </c:pt>
                <c:pt idx="8">
                  <c:v>6В012 Педагогика дошкольного воспитания и обучения</c:v>
                </c:pt>
                <c:pt idx="9">
                  <c:v>6B061 Информационно-коммуникационные технологии</c:v>
                </c:pt>
                <c:pt idx="10">
                  <c:v>6B111 Сфера обслуживания</c:v>
                </c:pt>
                <c:pt idx="11">
                  <c:v>6B062 Телекоммуникации</c:v>
                </c:pt>
                <c:pt idx="12">
                  <c:v>6В021 Искусство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AED-44AD-A73F-D0A80487F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9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0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1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egendEntry>
        <c:idx val="12"/>
        <c:txPr>
          <a:bodyPr rot="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Georgia" panose="02040502050405020303" charset="0"/>
                <a:cs typeface="Times New Roman" panose="02020603050405020304" pitchFamily="18" charset="0"/>
                <a:sym typeface="Georgia" panose="02040502050405020303" charset="0"/>
              </a:defRPr>
            </a:pPr>
            <a:endParaRPr lang="ru-KZ"/>
          </a:p>
        </c:txPr>
      </c:legendEntry>
      <c:layout>
        <c:manualLayout>
          <c:xMode val="edge"/>
          <c:yMode val="edge"/>
          <c:x val="0"/>
          <c:y val="8.3351471309988691E-3"/>
          <c:w val="0.58776810793387668"/>
          <c:h val="0.99166485286900108"/>
        </c:manualLayout>
      </c:layout>
      <c:overlay val="0"/>
      <c:spPr>
        <a:ln cmpd="sng">
          <a:solidFill>
            <a:srgbClr val="7030A0"/>
          </a:solidFill>
        </a:ln>
        <a:effectLst>
          <a:glow rad="495300">
            <a:schemeClr val="accent1">
              <a:alpha val="40000"/>
            </a:schemeClr>
          </a:glow>
          <a:softEdge rad="190500"/>
        </a:effectLst>
      </c:spPr>
      <c:txPr>
        <a:bodyPr rot="0" spcFirstLastPara="0" vertOverflow="ellipsis" vert="horz" wrap="square" anchor="ctr" anchorCtr="1"/>
        <a:lstStyle/>
        <a:p>
          <a:pPr>
            <a:defRPr lang="ru-RU" sz="24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Georgia" panose="02040502050405020303" charset="0"/>
              <a:cs typeface="Times New Roman" panose="02020603050405020304" pitchFamily="18" charset="0"/>
              <a:sym typeface="Georgia" panose="02040502050405020303" charset="0"/>
            </a:defRPr>
          </a:pPr>
          <a:endParaRPr lang="ru-KZ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1000" b="1">
          <a:solidFill>
            <a:schemeClr val="dk1"/>
          </a:solidFill>
          <a:latin typeface="Georgia" panose="02040502050405020303" charset="0"/>
          <a:ea typeface="Georgia" panose="02040502050405020303" charset="0"/>
          <a:cs typeface="Georgia" panose="02040502050405020303" charset="0"/>
          <a:sym typeface="Georgia" panose="02040502050405020303" charset="0"/>
        </a:defRPr>
      </a:pPr>
      <a:endParaRPr lang="ru-K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81917134123326"/>
          <c:y val="3.7297123573838985E-2"/>
          <c:w val="0.49865793120536112"/>
          <c:h val="0.926031164307226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подготовки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BF-4856-AB1B-409A1014BD0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BF-4856-AB1B-409A1014BD01}"/>
              </c:ext>
            </c:extLst>
          </c:dPt>
          <c:dPt>
            <c:idx val="2"/>
            <c:invertIfNegative val="0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BF-4856-AB1B-409A1014BD01}"/>
              </c:ext>
            </c:extLst>
          </c:dPt>
          <c:dPt>
            <c:idx val="3"/>
            <c:invertIfNegative val="0"/>
            <c:bubble3D val="0"/>
            <c:spPr>
              <a:solidFill>
                <a:srgbClr val="0B5FD1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BF-4856-AB1B-409A1014BD0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BF-4856-AB1B-409A1014BD0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8BF-4856-AB1B-409A1014BD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8C-4C58-8FEA-07BF3F15B7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098C-4C58-8FEA-07BF3F15B7B2}"/>
              </c:ext>
            </c:extLst>
          </c:dPt>
          <c:dLbls>
            <c:dLbl>
              <c:idx val="5"/>
              <c:layout>
                <c:manualLayout>
                  <c:x val="7.3461964883698829E-3"/>
                  <c:y val="-2.7840964323904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BF-4856-AB1B-409A1014B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7М01701 Иностранный язык: два иностранных языка</c:v>
                </c:pt>
                <c:pt idx="1">
                  <c:v>7M01501 Биология</c:v>
                </c:pt>
                <c:pt idx="2">
                  <c:v>7М061 Информационно-коммуникационные технологии</c:v>
                </c:pt>
                <c:pt idx="3">
                  <c:v>7M01101 Педагогика и психология</c:v>
                </c:pt>
                <c:pt idx="4">
                  <c:v>7M04103 Учет и аудит</c:v>
                </c:pt>
                <c:pt idx="5">
                  <c:v>7M04107 Финансовая экономика</c:v>
                </c:pt>
                <c:pt idx="6">
                  <c:v>7M04105 Менеджмент</c:v>
                </c:pt>
                <c:pt idx="7">
                  <c:v>7М04108 Управление и право (EMBA)</c:v>
                </c:pt>
                <c:pt idx="8">
                  <c:v>7M04201 Юриспруденция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BF-4856-AB1B-409A1014B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7М01701 Иностранный язык: два иностранных языка</c:v>
                </c:pt>
                <c:pt idx="1">
                  <c:v>7M01501 Биология</c:v>
                </c:pt>
                <c:pt idx="2">
                  <c:v>7М061 Информационно-коммуникационные технологии</c:v>
                </c:pt>
                <c:pt idx="3">
                  <c:v>7M01101 Педагогика и психология</c:v>
                </c:pt>
                <c:pt idx="4">
                  <c:v>7M04103 Учет и аудит</c:v>
                </c:pt>
                <c:pt idx="5">
                  <c:v>7M04107 Финансовая экономика</c:v>
                </c:pt>
                <c:pt idx="6">
                  <c:v>7M04105 Менеджмент</c:v>
                </c:pt>
                <c:pt idx="7">
                  <c:v>7М04108 Управление и право (EMBA)</c:v>
                </c:pt>
                <c:pt idx="8">
                  <c:v>7M04201 Юриспруденция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BF-4856-AB1B-409A1014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15619904"/>
        <c:axId val="815617984"/>
      </c:barChart>
      <c:valAx>
        <c:axId val="815617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15619904"/>
        <c:crosses val="autoZero"/>
        <c:crossBetween val="between"/>
      </c:valAx>
      <c:catAx>
        <c:axId val="81561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endParaRPr lang="ru-KZ"/>
          </a:p>
        </c:txPr>
        <c:crossAx val="815617984"/>
        <c:crosses val="autoZero"/>
        <c:auto val="1"/>
        <c:lblAlgn val="ctr"/>
        <c:lblOffset val="100"/>
        <c:noMultiLvlLbl val="0"/>
      </c:catAx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Georgia" panose="02040502050405020303" charset="0"/>
          <a:cs typeface="Times New Roman" panose="02020603050405020304" pitchFamily="18" charset="0"/>
          <a:sym typeface="Georgia" panose="02040502050405020303" charset="0"/>
        </a:defRPr>
      </a:pPr>
      <a:endParaRPr lang="ru-K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81917134123326"/>
          <c:y val="3.7297123573838985E-2"/>
          <c:w val="0.49865793120536112"/>
          <c:h val="0.926031164307226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подготовки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BF-4856-AB1B-409A1014BD0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BF-4856-AB1B-409A1014BD01}"/>
              </c:ext>
            </c:extLst>
          </c:dPt>
          <c:dPt>
            <c:idx val="2"/>
            <c:invertIfNegative val="0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BF-4856-AB1B-409A1014BD01}"/>
              </c:ext>
            </c:extLst>
          </c:dPt>
          <c:dPt>
            <c:idx val="3"/>
            <c:invertIfNegative val="0"/>
            <c:bubble3D val="0"/>
            <c:spPr>
              <a:solidFill>
                <a:srgbClr val="0B5FD1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BF-4856-AB1B-409A1014BD0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BF-4856-AB1B-409A1014BD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8BF-4856-AB1B-409A1014BD01}"/>
              </c:ext>
            </c:extLst>
          </c:dPt>
          <c:dLbls>
            <c:dLbl>
              <c:idx val="5"/>
              <c:layout>
                <c:manualLayout>
                  <c:x val="-3.5038882896104399E-2"/>
                  <c:y val="-7.377174418710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BF-4856-AB1B-409A1014B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7M017 Подготовка педагогов по языкам и литературе</c:v>
                </c:pt>
                <c:pt idx="1">
                  <c:v>7M015 Подготовка педагогов по естественнонаучным предметам</c:v>
                </c:pt>
                <c:pt idx="2">
                  <c:v>7М061 Информационно-коммуникационные технологии</c:v>
                </c:pt>
                <c:pt idx="3">
                  <c:v>7M011 Педагогика и психология</c:v>
                </c:pt>
                <c:pt idx="4">
                  <c:v>7M041 Бизнес и управление</c:v>
                </c:pt>
                <c:pt idx="5">
                  <c:v>7M042 Право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BF-4856-AB1B-409A1014B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7M017 Подготовка педагогов по языкам и литературе</c:v>
                </c:pt>
                <c:pt idx="1">
                  <c:v>7M015 Подготовка педагогов по естественнонаучным предметам</c:v>
                </c:pt>
                <c:pt idx="2">
                  <c:v>7М061 Информационно-коммуникационные технологии</c:v>
                </c:pt>
                <c:pt idx="3">
                  <c:v>7M011 Педагогика и психология</c:v>
                </c:pt>
                <c:pt idx="4">
                  <c:v>7M041 Бизнес и управление</c:v>
                </c:pt>
                <c:pt idx="5">
                  <c:v>7M042 Право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BF-4856-AB1B-409A1014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15619904"/>
        <c:axId val="815617984"/>
      </c:barChart>
      <c:valAx>
        <c:axId val="815617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15619904"/>
        <c:crosses val="autoZero"/>
        <c:crossBetween val="between"/>
      </c:valAx>
      <c:catAx>
        <c:axId val="81561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accent4">
                    <a:lumMod val="50000"/>
                  </a:schemeClr>
                </a:solidFill>
              </a:defRPr>
            </a:pPr>
            <a:endParaRPr lang="ru-KZ"/>
          </a:p>
        </c:txPr>
        <c:crossAx val="815617984"/>
        <c:crosses val="autoZero"/>
        <c:auto val="1"/>
        <c:lblAlgn val="ctr"/>
        <c:lblOffset val="100"/>
        <c:noMultiLvlLbl val="0"/>
      </c:catAx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Georgia" panose="02040502050405020303" charset="0"/>
          <a:cs typeface="Times New Roman" panose="02020603050405020304" pitchFamily="18" charset="0"/>
          <a:sym typeface="Georgia" panose="02040502050405020303" charset="0"/>
        </a:defRPr>
      </a:pPr>
      <a:endParaRPr lang="ru-K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6112051414134E-2"/>
                  <c:y val="-2.3809523809523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</a:t>
                    </a:r>
                    <a:r>
                      <a:rPr lang="en-US" sz="2400" i="1" dirty="0"/>
                      <a:t>160</a:t>
                    </a:r>
                    <a:r>
                      <a:rPr lang="en-US" dirty="0"/>
                      <a:t> (95,2%)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56859714965531"/>
                      <c:h val="0.161785714285714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07B-4C38-8195-F11BEF4A8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B-4C38-8195-F11BEF4A82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2400" i="1" dirty="0"/>
                      <a:t>8</a:t>
                    </a:r>
                    <a:r>
                      <a:rPr lang="en-US" dirty="0"/>
                      <a:t> (4,8%)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07B-4C38-8195-F11BEF4A8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B-4C38-8195-F11BEF4A8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911056"/>
        <c:axId val="1166911536"/>
      </c:barChart>
      <c:catAx>
        <c:axId val="116691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6911536"/>
        <c:crosses val="autoZero"/>
        <c:auto val="1"/>
        <c:lblAlgn val="ctr"/>
        <c:lblOffset val="100"/>
        <c:noMultiLvlLbl val="0"/>
      </c:catAx>
      <c:valAx>
        <c:axId val="116691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16691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3084602742413"/>
          <c:y val="0.89788432695913012"/>
          <c:w val="0.55207226433144452"/>
          <c:h val="9.021091113610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2213292791667"/>
          <c:y val="6.1723917322834644E-2"/>
          <c:w val="0.88067782152230967"/>
          <c:h val="0.8234973753280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6112051414134E-2"/>
                  <c:y val="-2.3809523809523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</a:t>
                    </a:r>
                    <a:r>
                      <a:rPr lang="en-US" sz="2400" i="1" dirty="0"/>
                      <a:t>159</a:t>
                    </a:r>
                    <a:r>
                      <a:rPr lang="en-US" dirty="0"/>
                      <a:t> (94,7%)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56859714965531"/>
                      <c:h val="0.161785714285714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F65-4251-BC54-D5E846374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5-4251-BC54-D5E846374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 (5,3%)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65-4251-BC54-D5E846374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65-4251-BC54-D5E846374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911056"/>
        <c:axId val="1166911536"/>
      </c:barChart>
      <c:catAx>
        <c:axId val="116691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6911536"/>
        <c:crosses val="autoZero"/>
        <c:auto val="1"/>
        <c:lblAlgn val="ctr"/>
        <c:lblOffset val="100"/>
        <c:noMultiLvlLbl val="0"/>
      </c:catAx>
      <c:valAx>
        <c:axId val="116691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16691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3084602742413"/>
          <c:y val="0.89788432695913012"/>
          <c:w val="0.55207226433144452"/>
          <c:h val="9.021091113610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0.01538</cdr:x>
      <cdr:y>0.0202</cdr:y>
    </cdr:from>
    <cdr:to>
      <cdr:x>0.30769</cdr:x>
      <cdr:y>0.12136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3A869A56-44D8-C724-A719-FB8DD8917E13}"/>
            </a:ext>
          </a:extLst>
        </cdr:cNvPr>
        <cdr:cNvSpPr txBox="1"/>
      </cdr:nvSpPr>
      <cdr:spPr>
        <a:xfrm xmlns:a="http://schemas.openxmlformats.org/drawingml/2006/main">
          <a:off x="138332" y="135467"/>
          <a:ext cx="2628314" cy="6783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lnSpc>
              <a:spcPct val="115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en-US" sz="3600" b="1" dirty="0">
            <a:solidFill>
              <a:schemeClr val="accent4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0.01538</cdr:x>
      <cdr:y>0.0202</cdr:y>
    </cdr:from>
    <cdr:to>
      <cdr:x>0.30769</cdr:x>
      <cdr:y>0.11592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3A869A56-44D8-C724-A719-FB8DD8917E13}"/>
            </a:ext>
          </a:extLst>
        </cdr:cNvPr>
        <cdr:cNvSpPr txBox="1"/>
      </cdr:nvSpPr>
      <cdr:spPr>
        <a:xfrm xmlns:a="http://schemas.openxmlformats.org/drawingml/2006/main">
          <a:off x="127743" y="143149"/>
          <a:ext cx="2427869" cy="6783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lnSpc>
              <a:spcPct val="115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en-US" sz="3600" b="1" dirty="0">
            <a:solidFill>
              <a:schemeClr val="accent4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0.01538</cdr:x>
      <cdr:y>0.0202</cdr:y>
    </cdr:from>
    <cdr:to>
      <cdr:x>0.27392</cdr:x>
      <cdr:y>0.12136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3A869A56-44D8-C724-A719-FB8DD8917E13}"/>
            </a:ext>
          </a:extLst>
        </cdr:cNvPr>
        <cdr:cNvSpPr txBox="1"/>
      </cdr:nvSpPr>
      <cdr:spPr>
        <a:xfrm xmlns:a="http://schemas.openxmlformats.org/drawingml/2006/main">
          <a:off x="138291" y="135453"/>
          <a:ext cx="2324689" cy="6783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lnSpc>
              <a:spcPct val="115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en-US" sz="3600" b="1" dirty="0">
            <a:solidFill>
              <a:schemeClr val="accent4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0.01986</cdr:x>
      <cdr:y>0.02892</cdr:y>
    </cdr:from>
    <cdr:to>
      <cdr:x>0.26234</cdr:x>
      <cdr:y>0.13008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4EA9FA8A-1E6B-B220-B027-18713DCBBEF3}"/>
            </a:ext>
          </a:extLst>
        </cdr:cNvPr>
        <cdr:cNvSpPr txBox="1"/>
      </cdr:nvSpPr>
      <cdr:spPr>
        <a:xfrm xmlns:a="http://schemas.openxmlformats.org/drawingml/2006/main">
          <a:off x="178543" y="193949"/>
          <a:ext cx="2180356" cy="6783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lnSpc>
              <a:spcPct val="115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en-US" sz="3600" b="1" dirty="0">
            <a:solidFill>
              <a:schemeClr val="accent4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22667-1CA9-4AB5-ADD7-006CE1E8D6E0}" type="datetimeFigureOut">
              <a:rPr lang="ru-KZ" smtClean="0"/>
              <a:t>04/20/2026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E1DF7-AAED-4347-9A26-19BE41A1C2C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36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1DF7-AAED-4347-9A26-19BE41A1C2C0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064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1DF7-AAED-4347-9A26-19BE41A1C2C0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565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18426" y="4290392"/>
            <a:ext cx="7364924" cy="9935816"/>
          </a:xfrm>
          <a:custGeom>
            <a:avLst/>
            <a:gdLst/>
            <a:ahLst/>
            <a:cxnLst/>
            <a:rect l="l" t="t" r="r" b="b"/>
            <a:pathLst>
              <a:path w="7364924" h="9935816">
                <a:moveTo>
                  <a:pt x="0" y="0"/>
                </a:moveTo>
                <a:lnTo>
                  <a:pt x="7364923" y="0"/>
                </a:lnTo>
                <a:lnTo>
                  <a:pt x="7364923" y="9935816"/>
                </a:lnTo>
                <a:lnTo>
                  <a:pt x="0" y="9935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43809" y="2095500"/>
            <a:ext cx="1464399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6008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«</a:t>
            </a:r>
            <a:r>
              <a:rPr lang="ru-RU" sz="6008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О мониторинге удовлетворенности работодателей качеством профессиональной подготовки выпускников: результаты, проблемы и пути их решения</a:t>
            </a:r>
            <a:r>
              <a:rPr lang="en-US" sz="6008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» </a:t>
            </a:r>
          </a:p>
        </p:txBody>
      </p:sp>
      <p:sp>
        <p:nvSpPr>
          <p:cNvPr id="4" name="Freeform 4"/>
          <p:cNvSpPr/>
          <p:nvPr/>
        </p:nvSpPr>
        <p:spPr>
          <a:xfrm>
            <a:off x="15963" y="0"/>
            <a:ext cx="2027846" cy="1302610"/>
          </a:xfrm>
          <a:custGeom>
            <a:avLst/>
            <a:gdLst/>
            <a:ahLst/>
            <a:cxnLst/>
            <a:rect l="l" t="t" r="r" b="b"/>
            <a:pathLst>
              <a:path w="2027846" h="1302610">
                <a:moveTo>
                  <a:pt x="0" y="0"/>
                </a:moveTo>
                <a:lnTo>
                  <a:pt x="2027847" y="0"/>
                </a:lnTo>
                <a:lnTo>
                  <a:pt x="2027847" y="1302610"/>
                </a:lnTo>
                <a:lnTo>
                  <a:pt x="0" y="1302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74601" y="832603"/>
            <a:ext cx="7494412" cy="11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4"/>
              </a:lnSpc>
            </a:pPr>
            <a:r>
              <a:rPr lang="en-US" sz="3353" b="1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УНИВЕРСИТЕТ «МИРАС» </a:t>
            </a:r>
          </a:p>
          <a:p>
            <a:pPr algn="l">
              <a:lnSpc>
                <a:spcPts val="4694"/>
              </a:lnSpc>
            </a:pPr>
            <a:endParaRPr lang="en-US" sz="3353" b="1">
              <a:solidFill>
                <a:srgbClr val="404041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B28EB-4DDF-A3B1-63E6-5038E859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4350232-DF9E-9F87-86EE-63A310179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97449"/>
              </p:ext>
            </p:extLst>
          </p:nvPr>
        </p:nvGraphicFramePr>
        <p:xfrm>
          <a:off x="304800" y="2042100"/>
          <a:ext cx="17678400" cy="79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01BF59-E23B-1D2D-12F6-38AD2BD852F4}"/>
              </a:ext>
            </a:extLst>
          </p:cNvPr>
          <p:cNvSpPr txBox="1"/>
          <p:nvPr/>
        </p:nvSpPr>
        <p:spPr>
          <a:xfrm>
            <a:off x="1676400" y="238432"/>
            <a:ext cx="1600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Распределение массива анкет</a:t>
            </a:r>
            <a:r>
              <a:rPr lang="ru-RU" altLang="en-US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по</a:t>
            </a:r>
            <a:r>
              <a:rPr lang="ru-RU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направлениям подготовки</a:t>
            </a:r>
            <a:endParaRPr lang="ru-RU" sz="39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Google Shape;132;p18">
            <a:extLst>
              <a:ext uri="{FF2B5EF4-FFF2-40B4-BE49-F238E27FC236}">
                <a16:creationId xmlns:a16="http://schemas.microsoft.com/office/drawing/2014/main" id="{430FF7A3-D03D-6ED4-CA1B-8AB5F90C0639}"/>
              </a:ext>
            </a:extLst>
          </p:cNvPr>
          <p:cNvSpPr txBox="1"/>
          <p:nvPr/>
        </p:nvSpPr>
        <p:spPr>
          <a:xfrm>
            <a:off x="304800" y="1233838"/>
            <a:ext cx="17678400" cy="8082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Магистратура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4195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D3A84-5FD1-12CE-FEAC-66F52461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3;p19">
            <a:extLst>
              <a:ext uri="{FF2B5EF4-FFF2-40B4-BE49-F238E27FC236}">
                <a16:creationId xmlns:a16="http://schemas.microsoft.com/office/drawing/2014/main" id="{CC0D426C-419F-5FB0-63CB-877ED7D653F3}"/>
              </a:ext>
            </a:extLst>
          </p:cNvPr>
          <p:cNvSpPr txBox="1"/>
          <p:nvPr/>
        </p:nvSpPr>
        <p:spPr>
          <a:xfrm>
            <a:off x="8229600" y="1183142"/>
            <a:ext cx="10058400" cy="1104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университетом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практикантов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42;p19">
            <a:extLst>
              <a:ext uri="{FF2B5EF4-FFF2-40B4-BE49-F238E27FC236}">
                <a16:creationId xmlns:a16="http://schemas.microsoft.com/office/drawing/2014/main" id="{1F67B86E-D017-03C2-6DA1-570BE42C4D06}"/>
              </a:ext>
            </a:extLst>
          </p:cNvPr>
          <p:cNvSpPr txBox="1"/>
          <p:nvPr/>
        </p:nvSpPr>
        <p:spPr>
          <a:xfrm>
            <a:off x="304800" y="1147748"/>
            <a:ext cx="7696200" cy="1175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дуального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636CCA1-2540-303E-C505-2F3CDD93E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494603"/>
              </p:ext>
            </p:extLst>
          </p:nvPr>
        </p:nvGraphicFramePr>
        <p:xfrm>
          <a:off x="304800" y="2816384"/>
          <a:ext cx="7543801" cy="632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6274268-6D10-DC9D-56FB-9181AD0AF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888517"/>
              </p:ext>
            </p:extLst>
          </p:nvPr>
        </p:nvGraphicFramePr>
        <p:xfrm>
          <a:off x="8382000" y="2816384"/>
          <a:ext cx="9372600" cy="628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04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B9C31-E5A0-D8D3-539E-D7D4C4EE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7A36DED-7124-62BB-A8C5-788176A73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47617"/>
              </p:ext>
            </p:extLst>
          </p:nvPr>
        </p:nvGraphicFramePr>
        <p:xfrm>
          <a:off x="118946" y="73977"/>
          <a:ext cx="18169054" cy="1013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57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062F6-B4CE-5D6E-3D4E-9C45BB55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69A56-44D8-C724-A719-FB8DD8917E13}"/>
              </a:ext>
            </a:extLst>
          </p:cNvPr>
          <p:cNvSpPr txBox="1"/>
          <p:nvPr/>
        </p:nvSpPr>
        <p:spPr>
          <a:xfrm>
            <a:off x="2438400" y="190500"/>
            <a:ext cx="15087600" cy="6783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университетом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Мирас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46E531-2021-6492-9EE7-767454F31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061852"/>
              </p:ext>
            </p:extLst>
          </p:nvPr>
        </p:nvGraphicFramePr>
        <p:xfrm>
          <a:off x="381000" y="1104900"/>
          <a:ext cx="899160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0C7D442-01A4-7AF5-0607-1C501DC04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448827"/>
              </p:ext>
            </p:extLst>
          </p:nvPr>
        </p:nvGraphicFramePr>
        <p:xfrm>
          <a:off x="9753600" y="2705100"/>
          <a:ext cx="830580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62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B8AB8-F256-F18A-EA74-F555327D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636CC-352E-6209-D196-C4289F3F3ED9}"/>
              </a:ext>
            </a:extLst>
          </p:cNvPr>
          <p:cNvSpPr txBox="1"/>
          <p:nvPr/>
        </p:nvSpPr>
        <p:spPr>
          <a:xfrm>
            <a:off x="979539" y="114300"/>
            <a:ext cx="17090922" cy="1179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ли Ваше предприятие (организация, учреждение) сотрудничество с подразделениями Университета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Miras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ED5EF74-278A-2BFE-9814-9280D05DE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459537"/>
              </p:ext>
            </p:extLst>
          </p:nvPr>
        </p:nvGraphicFramePr>
        <p:xfrm>
          <a:off x="609600" y="1714500"/>
          <a:ext cx="8329398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8BDF36-0442-EE0D-A962-F52266244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142715"/>
              </p:ext>
            </p:extLst>
          </p:nvPr>
        </p:nvGraphicFramePr>
        <p:xfrm>
          <a:off x="9453282" y="2933700"/>
          <a:ext cx="8557998" cy="662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56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576C6-CB92-B393-E00E-AE7A3D078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3">
            <a:extLst>
              <a:ext uri="{FF2B5EF4-FFF2-40B4-BE49-F238E27FC236}">
                <a16:creationId xmlns:a16="http://schemas.microsoft.com/office/drawing/2014/main" id="{B56595E7-7CBE-FEE2-8688-3FDC8CD535EF}"/>
              </a:ext>
            </a:extLst>
          </p:cNvPr>
          <p:cNvSpPr txBox="1"/>
          <p:nvPr/>
        </p:nvSpPr>
        <p:spPr>
          <a:xfrm>
            <a:off x="600635" y="114300"/>
            <a:ext cx="1735715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Оцените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качество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полноту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актуальность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информации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Университете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“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Мирас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” и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его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деятельности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размещенной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официальном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сайте</a:t>
            </a: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 i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ВУЗа</a:t>
            </a:r>
            <a:endParaRPr lang="en-US" altLang="zh-CN" sz="3200" b="1" i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E0CEEE8-F2CB-88EC-D99E-61E61D20B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182425"/>
              </p:ext>
            </p:extLst>
          </p:nvPr>
        </p:nvGraphicFramePr>
        <p:xfrm>
          <a:off x="609600" y="1333500"/>
          <a:ext cx="1735715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69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0DAFE-47B6-6C24-3A19-3B2F86A6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2">
            <a:extLst>
              <a:ext uri="{FF2B5EF4-FFF2-40B4-BE49-F238E27FC236}">
                <a16:creationId xmlns:a16="http://schemas.microsoft.com/office/drawing/2014/main" id="{1A5732C5-FFF7-8EE7-D44B-C105387ED13F}"/>
              </a:ext>
            </a:extLst>
          </p:cNvPr>
          <p:cNvSpPr txBox="1"/>
          <p:nvPr/>
        </p:nvSpPr>
        <p:spPr>
          <a:xfrm>
            <a:off x="774290" y="304800"/>
            <a:ext cx="17145000" cy="1447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Желаете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ли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Вы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развивать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деловые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связи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сотрудничать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с </a:t>
            </a:r>
            <a:r>
              <a:rPr lang="ru-RU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У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ниверситетом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Мирас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, </a:t>
            </a:r>
            <a:endParaRPr lang="ru-RU" altLang="zh-CN" sz="3600" b="1" i="0" dirty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каким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600" b="1" i="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направлениям</a:t>
            </a:r>
            <a:r>
              <a:rPr lang="en-US" altLang="zh-CN" sz="3600" b="1" i="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?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761425C-7D54-6B59-5299-34B0AEBBD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16183"/>
              </p:ext>
            </p:extLst>
          </p:nvPr>
        </p:nvGraphicFramePr>
        <p:xfrm>
          <a:off x="762000" y="2019300"/>
          <a:ext cx="17145000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32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0B47B-8E7F-971B-ABFC-C25916EA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4">
            <a:extLst>
              <a:ext uri="{FF2B5EF4-FFF2-40B4-BE49-F238E27FC236}">
                <a16:creationId xmlns:a16="http://schemas.microsoft.com/office/drawing/2014/main" id="{39B909F6-0825-7059-7CF0-BBDC4F96FEC9}"/>
              </a:ext>
            </a:extLst>
          </p:cNvPr>
          <p:cNvSpPr txBox="1"/>
          <p:nvPr/>
        </p:nvSpPr>
        <p:spPr>
          <a:xfrm>
            <a:off x="2095500" y="4152900"/>
            <a:ext cx="14097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6000" b="1" dirty="0" err="1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altLang="ru-RU" sz="60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60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altLang="ru-RU" sz="60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ru-RU" sz="72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980DD19-B3F7-D6B7-6F32-A8B2FA3F32AB}"/>
              </a:ext>
            </a:extLst>
          </p:cNvPr>
          <p:cNvSpPr/>
          <p:nvPr/>
        </p:nvSpPr>
        <p:spPr>
          <a:xfrm>
            <a:off x="12420600" y="-1181100"/>
            <a:ext cx="6145724" cy="8382000"/>
          </a:xfrm>
          <a:custGeom>
            <a:avLst/>
            <a:gdLst/>
            <a:ahLst/>
            <a:cxnLst/>
            <a:rect l="l" t="t" r="r" b="b"/>
            <a:pathLst>
              <a:path w="7364924" h="9935816">
                <a:moveTo>
                  <a:pt x="0" y="0"/>
                </a:moveTo>
                <a:lnTo>
                  <a:pt x="7364923" y="0"/>
                </a:lnTo>
                <a:lnTo>
                  <a:pt x="7364923" y="9935816"/>
                </a:lnTo>
                <a:lnTo>
                  <a:pt x="0" y="9935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48EEBB4-FA59-E1A8-4B11-3195F2EF6DEE}"/>
              </a:ext>
            </a:extLst>
          </p:cNvPr>
          <p:cNvSpPr/>
          <p:nvPr/>
        </p:nvSpPr>
        <p:spPr>
          <a:xfrm>
            <a:off x="15963" y="0"/>
            <a:ext cx="2027846" cy="1302610"/>
          </a:xfrm>
          <a:custGeom>
            <a:avLst/>
            <a:gdLst/>
            <a:ahLst/>
            <a:cxnLst/>
            <a:rect l="l" t="t" r="r" b="b"/>
            <a:pathLst>
              <a:path w="2027846" h="1302610">
                <a:moveTo>
                  <a:pt x="0" y="0"/>
                </a:moveTo>
                <a:lnTo>
                  <a:pt x="2027847" y="0"/>
                </a:lnTo>
                <a:lnTo>
                  <a:pt x="2027847" y="1302610"/>
                </a:lnTo>
                <a:lnTo>
                  <a:pt x="0" y="1302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255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73400" y="-1181100"/>
            <a:ext cx="5581480" cy="3997735"/>
          </a:xfrm>
          <a:custGeom>
            <a:avLst/>
            <a:gdLst/>
            <a:ahLst/>
            <a:cxnLst/>
            <a:rect l="l" t="t" r="r" b="b"/>
            <a:pathLst>
              <a:path w="5581480" h="3997735">
                <a:moveTo>
                  <a:pt x="0" y="0"/>
                </a:moveTo>
                <a:lnTo>
                  <a:pt x="5581480" y="0"/>
                </a:lnTo>
                <a:lnTo>
                  <a:pt x="5581480" y="3997735"/>
                </a:lnTo>
                <a:lnTo>
                  <a:pt x="0" y="3997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89578" y="535316"/>
            <a:ext cx="19229979" cy="9378848"/>
            <a:chOff x="0" y="57151"/>
            <a:chExt cx="25639971" cy="12505130"/>
          </a:xfrm>
        </p:grpSpPr>
        <p:sp>
          <p:nvSpPr>
            <p:cNvPr id="4" name="TextBox 4"/>
            <p:cNvSpPr txBox="1"/>
            <p:nvPr/>
          </p:nvSpPr>
          <p:spPr>
            <a:xfrm>
              <a:off x="598083" y="57151"/>
              <a:ext cx="25041888" cy="23310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817"/>
                </a:lnSpc>
              </a:pPr>
              <a:r>
                <a:rPr lang="en-US" sz="6197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Цель</a:t>
              </a:r>
              <a:r>
                <a:rPr lang="en-US" sz="6197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и </a:t>
              </a:r>
              <a:r>
                <a:rPr lang="en-US" sz="6197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задачи</a:t>
              </a:r>
              <a:r>
                <a:rPr lang="en-US" sz="6197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</a:p>
            <a:p>
              <a:pPr algn="ctr">
                <a:lnSpc>
                  <a:spcPts val="6817"/>
                </a:lnSpc>
              </a:pPr>
              <a:r>
                <a:rPr lang="en-US" sz="6197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6197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социологического</a:t>
              </a:r>
              <a:r>
                <a:rPr lang="en-US" sz="6197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6197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опроса</a:t>
              </a:r>
              <a:r>
                <a:rPr lang="en-US" sz="6197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129584"/>
              <a:ext cx="11466482" cy="432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1295400" y="-557347"/>
            <a:ext cx="3791053" cy="3933648"/>
          </a:xfrm>
          <a:custGeom>
            <a:avLst/>
            <a:gdLst/>
            <a:ahLst/>
            <a:cxnLst/>
            <a:rect l="l" t="t" r="r" b="b"/>
            <a:pathLst>
              <a:path w="3791053" h="3933648">
                <a:moveTo>
                  <a:pt x="0" y="0"/>
                </a:moveTo>
                <a:lnTo>
                  <a:pt x="3791053" y="0"/>
                </a:lnTo>
                <a:lnTo>
                  <a:pt x="3791053" y="3933647"/>
                </a:lnTo>
                <a:lnTo>
                  <a:pt x="0" y="3933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57646" y="3111327"/>
            <a:ext cx="17077508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Период</a:t>
            </a:r>
            <a:r>
              <a:rPr lang="en-US" sz="3000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000" b="1" dirty="0" err="1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анкетирования</a:t>
            </a:r>
            <a:r>
              <a:rPr lang="en-US" sz="3000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:</a:t>
            </a:r>
            <a:r>
              <a:rPr lang="ru-RU" sz="3000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согласно положению, февраль</a:t>
            </a:r>
            <a:r>
              <a:rPr lang="en-US" sz="3000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2026 </a:t>
            </a:r>
            <a:r>
              <a:rPr lang="en-US" sz="3000" b="1" dirty="0" err="1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года</a:t>
            </a:r>
            <a:r>
              <a:rPr lang="ru-RU" sz="3000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.</a:t>
            </a:r>
            <a:endParaRPr lang="en-US" sz="3000" b="1" dirty="0">
              <a:solidFill>
                <a:srgbClr val="404041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7A82E8-0D94-14E0-1452-4EC4E6E1D682}"/>
              </a:ext>
            </a:extLst>
          </p:cNvPr>
          <p:cNvSpPr txBox="1"/>
          <p:nvPr/>
        </p:nvSpPr>
        <p:spPr>
          <a:xfrm>
            <a:off x="609600" y="4043111"/>
            <a:ext cx="17373600" cy="48197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 b="1" i="1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en-US" altLang="en-US" sz="1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     </a:t>
            </a:r>
            <a:r>
              <a:rPr lang="ru-RU" sz="2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Цель:</a:t>
            </a: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Изучение мнения работодателей и оценка их удовлетворенности качеством подготовки выпускников </a:t>
            </a:r>
            <a:r>
              <a:rPr lang="ru-RU" altLang="en-US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У</a:t>
            </a: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ниверситета 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«Мирас»</a:t>
            </a: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</a:t>
            </a:r>
            <a:endParaRPr lang="ru-RU" altLang="en-US" sz="800" b="1" i="1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  </a:t>
            </a:r>
            <a:r>
              <a:rPr lang="ru-RU" sz="28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Задачи:</a:t>
            </a: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1. Анализ степени удовлетворенности внешних потребителей (работодателей) качеством подготовки специалистов.</a:t>
            </a: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2. Анализ качества образовательного уровня выпускников университета 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«Мирас»</a:t>
            </a: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3. Выработка действий, направленных на улучшение качества подготовки специалистов.</a:t>
            </a:r>
            <a:endParaRPr lang="ru-K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22" y="4343927"/>
            <a:ext cx="5415288" cy="4914373"/>
          </a:xfrm>
          <a:custGeom>
            <a:avLst/>
            <a:gdLst/>
            <a:ahLst/>
            <a:cxnLst/>
            <a:rect l="l" t="t" r="r" b="b"/>
            <a:pathLst>
              <a:path w="5415288" h="4914373">
                <a:moveTo>
                  <a:pt x="0" y="0"/>
                </a:moveTo>
                <a:lnTo>
                  <a:pt x="5415288" y="0"/>
                </a:lnTo>
                <a:lnTo>
                  <a:pt x="5415288" y="4914373"/>
                </a:lnTo>
                <a:lnTo>
                  <a:pt x="0" y="4914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99811" y="1072881"/>
            <a:ext cx="14349575" cy="2192406"/>
            <a:chOff x="0" y="0"/>
            <a:chExt cx="19132767" cy="2923208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19132767" cy="654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3600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Объект</a:t>
              </a:r>
              <a:r>
                <a:rPr lang="en-US" sz="3600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3600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исследования</a:t>
              </a:r>
              <a:r>
                <a:rPr lang="en-US" sz="3600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7328" y="2915617"/>
              <a:ext cx="8141740" cy="7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"/>
                </a:lnSpc>
              </a:pPr>
              <a:r>
                <a:rPr lang="en-US" sz="100" b="1">
                  <a:solidFill>
                    <a:srgbClr val="404041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Two major goals</a:t>
              </a:r>
            </a:p>
            <a:p>
              <a:pPr algn="l">
                <a:lnSpc>
                  <a:spcPts val="25"/>
                </a:lnSpc>
              </a:pPr>
              <a:r>
                <a:rPr lang="en-US" sz="100" b="1">
                  <a:solidFill>
                    <a:srgbClr val="404041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we're focusing on this year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811" y="2126222"/>
            <a:ext cx="15428915" cy="4675373"/>
            <a:chOff x="0" y="-57150"/>
            <a:chExt cx="20571886" cy="6233832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1142124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Руководители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отделов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,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филиалов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,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предприятий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(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организаций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),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города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Шымкент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и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Туркестанской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области</a:t>
              </a:r>
              <a:endParaRPr lang="en-US" sz="3000" dirty="0">
                <a:solidFill>
                  <a:srgbClr val="404041"/>
                </a:solidFill>
                <a:latin typeface="Noto Serif"/>
                <a:ea typeface="Noto Serif"/>
                <a:cs typeface="Noto Serif"/>
                <a:sym typeface="Noto Serif"/>
              </a:endParaRPr>
            </a:p>
            <a:p>
              <a:pPr algn="l">
                <a:lnSpc>
                  <a:spcPts val="4200"/>
                </a:lnSpc>
              </a:pPr>
              <a:endParaRPr lang="en-US" sz="3000" dirty="0">
                <a:solidFill>
                  <a:srgbClr val="404041"/>
                </a:solidFill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130596" y="4906932"/>
              <a:ext cx="8441290" cy="1269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Вид</a:t>
              </a:r>
              <a:r>
                <a:rPr lang="en-US" sz="3199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3199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анкетирования</a:t>
              </a:r>
              <a:r>
                <a:rPr lang="en-US" sz="3199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:</a:t>
              </a:r>
            </a:p>
            <a:p>
              <a:pPr algn="l">
                <a:lnSpc>
                  <a:spcPts val="2800"/>
                </a:lnSpc>
              </a:pPr>
              <a:endParaRPr lang="en-US" sz="3199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12195" y="3096338"/>
            <a:ext cx="8386747" cy="1595698"/>
            <a:chOff x="0" y="0"/>
            <a:chExt cx="11182329" cy="212759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1182329" cy="1502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96"/>
                </a:lnSpc>
              </a:pPr>
              <a:r>
                <a:rPr lang="en-US" sz="3282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Метод</a:t>
              </a:r>
              <a:r>
                <a:rPr lang="en-US" sz="3282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3282" b="1" dirty="0" err="1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исследования</a:t>
              </a:r>
              <a:r>
                <a:rPr lang="en-US" sz="3282" b="1" dirty="0">
                  <a:solidFill>
                    <a:srgbClr val="40404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: </a:t>
              </a:r>
            </a:p>
            <a:p>
              <a:pPr algn="l">
                <a:lnSpc>
                  <a:spcPts val="4596"/>
                </a:lnSpc>
              </a:pPr>
              <a:endParaRPr lang="en-US" sz="3282" b="1" dirty="0">
                <a:solidFill>
                  <a:srgbClr val="404041"/>
                </a:solidFill>
                <a:latin typeface="Noto Serif Bold"/>
                <a:ea typeface="Noto Serif Bold"/>
                <a:cs typeface="Noto Serif Bold"/>
                <a:sym typeface="Noto Serif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74013"/>
              <a:ext cx="10218547" cy="1153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Индивидуальный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анкетный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000" dirty="0" err="1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опрос</a:t>
              </a:r>
              <a:r>
                <a:rPr lang="en-US" sz="3000" dirty="0">
                  <a:solidFill>
                    <a:srgbClr val="40404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.</a:t>
              </a:r>
            </a:p>
            <a:p>
              <a:pPr algn="l">
                <a:lnSpc>
                  <a:spcPts val="2800"/>
                </a:lnSpc>
              </a:pPr>
              <a:endParaRPr lang="en-US" sz="3000" dirty="0">
                <a:solidFill>
                  <a:srgbClr val="404041"/>
                </a:solidFill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720362" y="1628101"/>
            <a:ext cx="1077396" cy="1076049"/>
          </a:xfrm>
          <a:custGeom>
            <a:avLst/>
            <a:gdLst/>
            <a:ahLst/>
            <a:cxnLst/>
            <a:rect l="l" t="t" r="r" b="b"/>
            <a:pathLst>
              <a:path w="1077396" h="1076049">
                <a:moveTo>
                  <a:pt x="0" y="0"/>
                </a:moveTo>
                <a:lnTo>
                  <a:pt x="1077396" y="0"/>
                </a:lnTo>
                <a:lnTo>
                  <a:pt x="1077396" y="1076050"/>
                </a:lnTo>
                <a:lnTo>
                  <a:pt x="0" y="1076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09310" y="5590495"/>
            <a:ext cx="1076049" cy="1076049"/>
          </a:xfrm>
          <a:custGeom>
            <a:avLst/>
            <a:gdLst/>
            <a:ahLst/>
            <a:cxnLst/>
            <a:rect l="l" t="t" r="r" b="b"/>
            <a:pathLst>
              <a:path w="1076049" h="1076049">
                <a:moveTo>
                  <a:pt x="0" y="0"/>
                </a:moveTo>
                <a:lnTo>
                  <a:pt x="1076049" y="0"/>
                </a:lnTo>
                <a:lnTo>
                  <a:pt x="1076049" y="1076050"/>
                </a:lnTo>
                <a:lnTo>
                  <a:pt x="0" y="1076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Google Shape;107;p15">
            <a:extLst>
              <a:ext uri="{FF2B5EF4-FFF2-40B4-BE49-F238E27FC236}">
                <a16:creationId xmlns:a16="http://schemas.microsoft.com/office/drawing/2014/main" id="{61F49F14-C4EB-12F1-8DB9-23BF2397E2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7758" y="6666544"/>
            <a:ext cx="3918242" cy="335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5199" y="7505700"/>
            <a:ext cx="3325761" cy="2781300"/>
          </a:xfrm>
          <a:custGeom>
            <a:avLst/>
            <a:gdLst/>
            <a:ahLst/>
            <a:cxnLst/>
            <a:rect l="l" t="t" r="r" b="b"/>
            <a:pathLst>
              <a:path w="8503411" h="6962168">
                <a:moveTo>
                  <a:pt x="0" y="0"/>
                </a:moveTo>
                <a:lnTo>
                  <a:pt x="8503411" y="0"/>
                </a:lnTo>
                <a:lnTo>
                  <a:pt x="8503411" y="6962167"/>
                </a:lnTo>
                <a:lnTo>
                  <a:pt x="0" y="6962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592946"/>
            <a:ext cx="17297400" cy="8345516"/>
            <a:chOff x="-288080" y="440376"/>
            <a:chExt cx="21798080" cy="10290404"/>
          </a:xfrm>
        </p:grpSpPr>
        <p:sp>
          <p:nvSpPr>
            <p:cNvPr id="4" name="TextBox 4"/>
            <p:cNvSpPr txBox="1"/>
            <p:nvPr/>
          </p:nvSpPr>
          <p:spPr>
            <a:xfrm>
              <a:off x="-288080" y="440376"/>
              <a:ext cx="21798080" cy="6166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94"/>
                </a:lnSpc>
              </a:pPr>
              <a:r>
                <a:rPr lang="en-US" sz="3600" b="1" dirty="0" err="1">
                  <a:solidFill>
                    <a:schemeClr val="accent4">
                      <a:lumMod val="50000"/>
                    </a:schemeClr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Социологический</a:t>
              </a:r>
              <a:r>
                <a:rPr lang="en-US" sz="3600" b="1" dirty="0">
                  <a:solidFill>
                    <a:schemeClr val="accent4">
                      <a:lumMod val="50000"/>
                    </a:schemeClr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50000"/>
                    </a:schemeClr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опрос</a:t>
              </a:r>
              <a:endParaRPr lang="en-US" sz="3600" b="1" dirty="0">
                <a:solidFill>
                  <a:schemeClr val="accent4">
                    <a:lumMod val="50000"/>
                  </a:schemeClr>
                </a:solidFill>
                <a:latin typeface="Noto Serif Bold"/>
                <a:ea typeface="Noto Serif Bold"/>
                <a:cs typeface="Noto Serif Bold"/>
                <a:sym typeface="Noto Serif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88080" y="1702887"/>
              <a:ext cx="21798080" cy="9027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600"/>
                </a:spcBef>
              </a:pPr>
              <a:endParaRPr lang="ru-RU" sz="8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 lvl="0" algn="ctr">
                <a:lnSpc>
                  <a:spcPct val="115000"/>
                </a:lnSpc>
                <a:spcBef>
                  <a:spcPts val="600"/>
                </a:spcBef>
              </a:pPr>
              <a:endParaRPr lang="ru-RU" sz="21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 lvl="0" algn="ctr">
                <a:lnSpc>
                  <a:spcPct val="115000"/>
                </a:lnSpc>
                <a:spcBef>
                  <a:spcPts val="600"/>
                </a:spcBef>
              </a:pPr>
              <a:r>
                <a:rPr lang="ru-RU" sz="31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Количество респондентов, принявших участие в исследовании, составило </a:t>
              </a:r>
              <a:r>
                <a:rPr lang="en-US" sz="3100" b="1" dirty="0">
                  <a:solidFill>
                    <a:srgbClr val="404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erif"/>
                  <a:ea typeface="Noto Serif"/>
                  <a:cs typeface="Noto Serif"/>
                  <a:sym typeface="Noto Serif"/>
                </a:rPr>
                <a:t>168</a:t>
              </a:r>
              <a:r>
                <a:rPr lang="kk-KZ" sz="3100" b="1" dirty="0">
                  <a:solidFill>
                    <a:srgbClr val="404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100" b="1" dirty="0" err="1">
                  <a:solidFill>
                    <a:srgbClr val="404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erif"/>
                  <a:ea typeface="Noto Serif"/>
                  <a:cs typeface="Noto Serif"/>
                  <a:sym typeface="Noto Serif"/>
                </a:rPr>
                <a:t>чел</a:t>
              </a:r>
              <a:r>
                <a:rPr lang="en-US" sz="3100" b="1" dirty="0">
                  <a:solidFill>
                    <a:srgbClr val="404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to Serif"/>
                  <a:ea typeface="Noto Serif"/>
                  <a:cs typeface="Noto Serif"/>
                  <a:sym typeface="Noto Serif"/>
                </a:rPr>
                <a:t>., </a:t>
              </a:r>
              <a:r>
                <a:rPr lang="ru-RU" sz="31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из них:</a:t>
              </a:r>
            </a:p>
            <a:p>
              <a:pPr lvl="0" algn="ctr">
                <a:lnSpc>
                  <a:spcPct val="115000"/>
                </a:lnSpc>
                <a:spcBef>
                  <a:spcPts val="600"/>
                </a:spcBef>
              </a:pPr>
              <a:endParaRPr lang="ru-RU" sz="11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 lvl="0">
                <a:spcBef>
                  <a:spcPts val="600"/>
                </a:spcBef>
              </a:pPr>
              <a:r>
                <a:rPr lang="ru-RU" sz="2800" b="1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      92 человека</a:t>
              </a:r>
              <a:r>
                <a:rPr lang="ru-RU" sz="28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– представители образовательных и спортивно-оздоровительных учреждений;</a:t>
              </a:r>
            </a:p>
            <a:p>
              <a:pPr>
                <a:spcBef>
                  <a:spcPts val="600"/>
                </a:spcBef>
              </a:pPr>
              <a:endParaRPr lang="ru-RU" sz="8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>
                <a:spcBef>
                  <a:spcPts val="600"/>
                </a:spcBef>
              </a:pPr>
              <a:r>
                <a:rPr lang="ru-RU" sz="2800" b="1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      56 человек </a:t>
              </a:r>
              <a:r>
                <a:rPr lang="ru-RU" sz="28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– представители/топ-менеджеры ТОО, АО, ИП и др.;</a:t>
              </a:r>
            </a:p>
            <a:p>
              <a:pPr>
                <a:spcBef>
                  <a:spcPts val="600"/>
                </a:spcBef>
              </a:pPr>
              <a:r>
                <a:rPr lang="ru-RU" sz="800" b="1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    </a:t>
              </a:r>
            </a:p>
            <a:p>
              <a:pPr>
                <a:spcBef>
                  <a:spcPts val="600"/>
                </a:spcBef>
              </a:pPr>
              <a:r>
                <a:rPr lang="ru-RU" sz="2800" b="1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      18 человек</a:t>
              </a:r>
              <a:r>
                <a:rPr lang="ru-RU" sz="28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– представители ОЮЛ, юридических/консалтинговых компаний, региональных органов исполнительной власти, правоохранительных органов РК и др. из числа различных отраслей права и финансов;</a:t>
              </a:r>
            </a:p>
            <a:p>
              <a:endParaRPr lang="ru-RU" sz="8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 lvl="0"/>
              <a:endParaRPr lang="ru-RU" sz="8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Georgia" panose="02040502050405020303"/>
              </a:endParaRPr>
            </a:p>
            <a:p>
              <a:pPr lvl="0"/>
              <a:r>
                <a:rPr lang="ru-RU" sz="2800" b="1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        2 человека </a:t>
              </a:r>
              <a:r>
                <a:rPr lang="ru-RU" sz="2800" dirty="0"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  <a:sym typeface="Georgia" panose="02040502050405020303"/>
                </a:rPr>
                <a:t>– представители государственных организаций по сохранению особо охраняемых территорий.</a:t>
              </a:r>
            </a:p>
            <a:p>
              <a:pPr algn="l">
                <a:lnSpc>
                  <a:spcPts val="3629"/>
                </a:lnSpc>
              </a:pPr>
              <a:endParaRPr lang="en-US" sz="2592" dirty="0">
                <a:solidFill>
                  <a:srgbClr val="404041"/>
                </a:solidFill>
                <a:latin typeface="Noto Serif"/>
                <a:ea typeface="Noto Serif"/>
                <a:cs typeface="Noto Serif"/>
                <a:sym typeface="Noto Serif"/>
              </a:endParaRPr>
            </a:p>
            <a:p>
              <a:pPr algn="l">
                <a:lnSpc>
                  <a:spcPts val="3629"/>
                </a:lnSpc>
              </a:pPr>
              <a:endParaRPr lang="en-US" sz="2592" b="1" dirty="0">
                <a:solidFill>
                  <a:srgbClr val="404041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DCA1D-2EB8-207B-32D5-DD3296BE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BA97BB-3251-6D8B-6868-D7D4EDB9E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425059"/>
              </p:ext>
            </p:extLst>
          </p:nvPr>
        </p:nvGraphicFramePr>
        <p:xfrm>
          <a:off x="2276168" y="1525369"/>
          <a:ext cx="140208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98FAB0-AAF5-7A63-815E-833B42525CDB}"/>
              </a:ext>
            </a:extLst>
          </p:cNvPr>
          <p:cNvSpPr txBox="1"/>
          <p:nvPr/>
        </p:nvSpPr>
        <p:spPr>
          <a:xfrm>
            <a:off x="2199968" y="571500"/>
            <a:ext cx="14173200" cy="64633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Кол-во опрошенных работодателей по годам</a:t>
            </a:r>
          </a:p>
        </p:txBody>
      </p:sp>
    </p:spTree>
    <p:extLst>
      <p:ext uri="{BB962C8B-B14F-4D97-AF65-F5344CB8AC3E}">
        <p14:creationId xmlns:p14="http://schemas.microsoft.com/office/powerpoint/2010/main" val="276004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1DFE8F-60A9-5100-9D75-15F7736D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A7990-A4FF-588C-D718-1DB18B4718B1}"/>
              </a:ext>
            </a:extLst>
          </p:cNvPr>
          <p:cNvSpPr txBox="1"/>
          <p:nvPr/>
        </p:nvSpPr>
        <p:spPr>
          <a:xfrm>
            <a:off x="96371" y="647700"/>
            <a:ext cx="725468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kk-KZ" sz="2800" b="1" dirty="0">
                <a:ln w="9525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Являетесь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ли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Вы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потребителем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профессиональных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кадров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 (</a:t>
            </a:r>
            <a:r>
              <a:rPr lang="en-US" sz="2800" b="1" dirty="0" err="1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выпускников</a:t>
            </a:r>
            <a:r>
              <a:rPr lang="en-US" sz="2800" b="1" dirty="0">
                <a:ln w="9525">
                  <a:solidFill>
                    <a:srgbClr val="7030A0"/>
                  </a:solidFill>
                </a:ln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  <a:sym typeface="Roboto" panose="02000000000000000000"/>
              </a:rPr>
              <a:t>) Miras?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7813431-680A-2C0F-4053-E00848A5A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912800"/>
              </p:ext>
            </p:extLst>
          </p:nvPr>
        </p:nvGraphicFramePr>
        <p:xfrm>
          <a:off x="188259" y="2400300"/>
          <a:ext cx="716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A4554E-597B-3C60-5B0A-6C147007CCB0}"/>
              </a:ext>
            </a:extLst>
          </p:cNvPr>
          <p:cNvSpPr txBox="1"/>
          <p:nvPr/>
        </p:nvSpPr>
        <p:spPr>
          <a:xfrm>
            <a:off x="7543800" y="647700"/>
            <a:ext cx="10515600" cy="4304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Наибольшее количество принятых на работу прослеживается в сфере права, бизнеса и управления (в т.ч. бакалавриат и магистратура)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</a:t>
            </a:r>
            <a:r>
              <a:rPr lang="ru-RU" sz="2400" b="1" i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</a:t>
            </a:r>
            <a:endParaRPr lang="ru-RU" sz="800" b="1" dirty="0">
              <a:ln w="9525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lvl="0">
              <a:lnSpc>
                <a:spcPct val="115000"/>
              </a:lnSpc>
            </a:pP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ru-RU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</a:t>
            </a: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По педагогическому профилю лидируют направления: </a:t>
            </a:r>
            <a:r>
              <a:rPr lang="ru-RU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</a:t>
            </a:r>
            <a:r>
              <a:rPr lang="ru-RU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Педагогика и психология</a:t>
            </a:r>
            <a:r>
              <a:rPr lang="ru-RU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», «Педагогика и методика начального обучения», Физическая культура и спорт (бакалавриат), </a:t>
            </a:r>
            <a:r>
              <a:rPr lang="en-US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7M01501</a:t>
            </a:r>
            <a:r>
              <a:rPr lang="ru-RU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«Биология» и </a:t>
            </a:r>
            <a:r>
              <a:rPr lang="en-US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7M01101</a:t>
            </a:r>
            <a:r>
              <a:rPr lang="ru-RU" altLang="en-US" sz="2400" b="1" dirty="0">
                <a:ln w="952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«Педагогика и психология» (магистратура)</a:t>
            </a:r>
          </a:p>
          <a:p>
            <a:pPr lvl="0">
              <a:lnSpc>
                <a:spcPct val="115000"/>
              </a:lnSpc>
            </a:pPr>
            <a:endParaRPr lang="ru-RU" altLang="en-US" sz="2400" b="1" dirty="0">
              <a:ln w="9525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885B290-00D6-3386-985F-994B0B363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717172"/>
              </p:ext>
            </p:extLst>
          </p:nvPr>
        </p:nvGraphicFramePr>
        <p:xfrm>
          <a:off x="7391400" y="4952405"/>
          <a:ext cx="10668000" cy="499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02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84E09-1B99-CC57-D989-A4F17DD8B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470B6F5-412A-8B77-2051-4272C65E9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815844"/>
              </p:ext>
            </p:extLst>
          </p:nvPr>
        </p:nvGraphicFramePr>
        <p:xfrm>
          <a:off x="457200" y="1562100"/>
          <a:ext cx="17526000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97F134-594A-106B-2F9B-D8C4584920E3}"/>
              </a:ext>
            </a:extLst>
          </p:cNvPr>
          <p:cNvSpPr txBox="1"/>
          <p:nvPr/>
        </p:nvSpPr>
        <p:spPr>
          <a:xfrm>
            <a:off x="2743200" y="190500"/>
            <a:ext cx="1348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Распределение массива анкет</a:t>
            </a:r>
            <a:r>
              <a:rPr lang="ru-RU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ОП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35E7-545A-E74F-3A82-EC28DB1015E3}"/>
              </a:ext>
            </a:extLst>
          </p:cNvPr>
          <p:cNvSpPr txBox="1"/>
          <p:nvPr/>
        </p:nvSpPr>
        <p:spPr>
          <a:xfrm>
            <a:off x="457200" y="876300"/>
            <a:ext cx="17526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Бакалавриат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73249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25F45-7C42-8968-44D5-EE5880E7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FF63F1C-252B-960F-AFEA-062393C7C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680852"/>
              </p:ext>
            </p:extLst>
          </p:nvPr>
        </p:nvGraphicFramePr>
        <p:xfrm>
          <a:off x="685800" y="1409700"/>
          <a:ext cx="172974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FD4457-C612-34CC-FDCC-B5CEE51E3948}"/>
              </a:ext>
            </a:extLst>
          </p:cNvPr>
          <p:cNvSpPr txBox="1"/>
          <p:nvPr/>
        </p:nvSpPr>
        <p:spPr>
          <a:xfrm>
            <a:off x="2590800" y="135504"/>
            <a:ext cx="1348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Распределение массива анкет</a:t>
            </a:r>
            <a:r>
              <a:rPr lang="ru-RU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по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направлениям подготовки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2EF88-1685-3328-9DBE-60084E08CEC0}"/>
              </a:ext>
            </a:extLst>
          </p:cNvPr>
          <p:cNvSpPr txBox="1"/>
          <p:nvPr/>
        </p:nvSpPr>
        <p:spPr>
          <a:xfrm>
            <a:off x="685800" y="876300"/>
            <a:ext cx="17297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Бакалавриат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52222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EF8E0-32FF-2F5B-7D52-8E690319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27AB7D-106F-DBE0-253C-63519B465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210980"/>
              </p:ext>
            </p:extLst>
          </p:nvPr>
        </p:nvGraphicFramePr>
        <p:xfrm>
          <a:off x="304800" y="1790700"/>
          <a:ext cx="176784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097177-BC0B-4823-983E-B8169393CCC2}"/>
              </a:ext>
            </a:extLst>
          </p:cNvPr>
          <p:cNvSpPr txBox="1"/>
          <p:nvPr/>
        </p:nvSpPr>
        <p:spPr>
          <a:xfrm>
            <a:off x="3429000" y="193306"/>
            <a:ext cx="128016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Распределение массива анкет</a:t>
            </a:r>
            <a:r>
              <a:rPr lang="ru-RU" altLang="en-US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по</a:t>
            </a:r>
            <a:r>
              <a:rPr lang="ru-RU" sz="3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ОП</a:t>
            </a:r>
          </a:p>
        </p:txBody>
      </p:sp>
      <p:sp>
        <p:nvSpPr>
          <p:cNvPr id="4" name="Google Shape;132;p18">
            <a:extLst>
              <a:ext uri="{FF2B5EF4-FFF2-40B4-BE49-F238E27FC236}">
                <a16:creationId xmlns:a16="http://schemas.microsoft.com/office/drawing/2014/main" id="{CDAFF736-1E2C-63D6-7584-191EECC133A6}"/>
              </a:ext>
            </a:extLst>
          </p:cNvPr>
          <p:cNvSpPr txBox="1"/>
          <p:nvPr/>
        </p:nvSpPr>
        <p:spPr>
          <a:xfrm>
            <a:off x="304800" y="1044866"/>
            <a:ext cx="17678400" cy="6858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Магистратура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88782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583</Words>
  <Application>Microsoft Office PowerPoint</Application>
  <PresentationFormat>Произвольный</PresentationFormat>
  <Paragraphs>111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Noto Serif Bold</vt:lpstr>
      <vt:lpstr>Noto Serif</vt:lpstr>
      <vt:lpstr>Times New Roman</vt:lpstr>
      <vt:lpstr>Georgia</vt:lpstr>
      <vt:lpstr>Arial</vt:lpstr>
      <vt:lpstr>HK Grotesk Semi-Bold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Accent Gradient Hotel Business Meeting Visual Charts Presentation</dc:title>
  <dc:creator>Xadicha</dc:creator>
  <cp:lastModifiedBy>Xadicha</cp:lastModifiedBy>
  <cp:revision>42</cp:revision>
  <dcterms:created xsi:type="dcterms:W3CDTF">2006-08-16T00:00:00Z</dcterms:created>
  <dcterms:modified xsi:type="dcterms:W3CDTF">2026-04-20T11:15:06Z</dcterms:modified>
  <dc:identifier>DAHEG7zjajo</dc:identifier>
</cp:coreProperties>
</file>